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45"/>
  </p:notesMasterIdLst>
  <p:sldIdLst>
    <p:sldId id="256" r:id="rId3"/>
    <p:sldId id="376" r:id="rId4"/>
    <p:sldId id="397" r:id="rId5"/>
    <p:sldId id="355" r:id="rId6"/>
    <p:sldId id="398" r:id="rId7"/>
    <p:sldId id="375" r:id="rId8"/>
    <p:sldId id="338" r:id="rId9"/>
    <p:sldId id="325" r:id="rId10"/>
    <p:sldId id="353" r:id="rId11"/>
    <p:sldId id="390" r:id="rId12"/>
    <p:sldId id="371" r:id="rId13"/>
    <p:sldId id="387" r:id="rId14"/>
    <p:sldId id="366" r:id="rId15"/>
    <p:sldId id="399" r:id="rId16"/>
    <p:sldId id="388" r:id="rId17"/>
    <p:sldId id="396" r:id="rId18"/>
    <p:sldId id="391" r:id="rId19"/>
    <p:sldId id="392" r:id="rId20"/>
    <p:sldId id="374" r:id="rId21"/>
    <p:sldId id="383" r:id="rId22"/>
    <p:sldId id="386" r:id="rId23"/>
    <p:sldId id="384" r:id="rId24"/>
    <p:sldId id="400" r:id="rId25"/>
    <p:sldId id="333" r:id="rId26"/>
    <p:sldId id="320" r:id="rId27"/>
    <p:sldId id="356" r:id="rId28"/>
    <p:sldId id="357" r:id="rId29"/>
    <p:sldId id="358" r:id="rId30"/>
    <p:sldId id="315" r:id="rId31"/>
    <p:sldId id="360" r:id="rId32"/>
    <p:sldId id="361" r:id="rId33"/>
    <p:sldId id="321" r:id="rId34"/>
    <p:sldId id="385" r:id="rId35"/>
    <p:sldId id="362" r:id="rId36"/>
    <p:sldId id="382" r:id="rId37"/>
    <p:sldId id="381" r:id="rId38"/>
    <p:sldId id="348" r:id="rId39"/>
    <p:sldId id="352" r:id="rId40"/>
    <p:sldId id="363" r:id="rId41"/>
    <p:sldId id="364" r:id="rId42"/>
    <p:sldId id="379" r:id="rId43"/>
    <p:sldId id="378" r:id="rId44"/>
  </p:sldIdLst>
  <p:sldSz cx="12192000" cy="6858000"/>
  <p:notesSz cx="7559675" cy="10691813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8BAA62"/>
    <a:srgbClr val="B8D18F"/>
    <a:srgbClr val="B1BB51"/>
    <a:srgbClr val="4BEE1E"/>
    <a:srgbClr val="83C943"/>
    <a:srgbClr val="70D339"/>
    <a:srgbClr val="44C880"/>
    <a:srgbClr val="FF6600"/>
    <a:srgbClr val="2864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6247" autoAdjust="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1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391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2D14A-0E4D-43E5-B52B-321D0EEDC017}" type="datetimeFigureOut">
              <a:rPr lang="lt-LT" smtClean="0"/>
              <a:t>2024-12-17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8F75E-28E6-419C-B532-1E0D76E81D4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7642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3869280" y="864000"/>
            <a:ext cx="731484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3869280" y="3538800"/>
            <a:ext cx="731484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3869280" y="8640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7617600" y="8640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3869280" y="35388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7617600" y="35388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3869280" y="864000"/>
            <a:ext cx="235512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6342480" y="864000"/>
            <a:ext cx="235512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8815680" y="864000"/>
            <a:ext cx="235512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3869280" y="3538800"/>
            <a:ext cx="235512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6342480" y="3538800"/>
            <a:ext cx="235512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8815680" y="3538800"/>
            <a:ext cx="235512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3869280" y="864000"/>
            <a:ext cx="7314840" cy="512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t-L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3869280" y="864000"/>
            <a:ext cx="7314840" cy="5120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3869280" y="864000"/>
            <a:ext cx="3569400" cy="5120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7617600" y="864000"/>
            <a:ext cx="3569400" cy="5120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253080" y="4929840"/>
            <a:ext cx="2946960" cy="1371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t-L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3869280" y="8640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7617600" y="864000"/>
            <a:ext cx="3569400" cy="5120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3869280" y="35388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3869280" y="864000"/>
            <a:ext cx="7314840" cy="512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t-L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3869280" y="864000"/>
            <a:ext cx="3569400" cy="5120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7617600" y="8640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7617600" y="35388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3869280" y="8640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7617600" y="8640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3869280" y="3538800"/>
            <a:ext cx="731484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3869280" y="864000"/>
            <a:ext cx="731484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869280" y="3538800"/>
            <a:ext cx="731484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3869280" y="8640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7617600" y="8640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3869280" y="35388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7617600" y="35388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3869280" y="864000"/>
            <a:ext cx="235512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6342480" y="864000"/>
            <a:ext cx="235512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8815680" y="864000"/>
            <a:ext cx="235512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3869280" y="3538800"/>
            <a:ext cx="235512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6342480" y="3538800"/>
            <a:ext cx="235512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8815680" y="3538800"/>
            <a:ext cx="235512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869280" y="864000"/>
            <a:ext cx="7314840" cy="5120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869280" y="864000"/>
            <a:ext cx="3569400" cy="5120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7617600" y="864000"/>
            <a:ext cx="3569400" cy="5120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253080" y="4929840"/>
            <a:ext cx="2946960" cy="1371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t-L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869280" y="8640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7617600" y="864000"/>
            <a:ext cx="3569400" cy="5120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3869280" y="35388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869280" y="864000"/>
            <a:ext cx="3569400" cy="5120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7617600" y="8640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7617600" y="35388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869280" y="8640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7617600" y="864000"/>
            <a:ext cx="356940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3869280" y="3538800"/>
            <a:ext cx="7314840" cy="24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000" b="0" strike="noStrike" spc="-1">
              <a:solidFill>
                <a:srgbClr val="595959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 hidden="1"/>
          <p:cNvSpPr/>
          <p:nvPr/>
        </p:nvSpPr>
        <p:spPr>
          <a:xfrm>
            <a:off x="0" y="758880"/>
            <a:ext cx="3443400" cy="5330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" name="CustomShape 2" hidden="1"/>
          <p:cNvSpPr/>
          <p:nvPr/>
        </p:nvSpPr>
        <p:spPr>
          <a:xfrm>
            <a:off x="11815920" y="758880"/>
            <a:ext cx="383760" cy="533052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762120"/>
            <a:ext cx="9141120" cy="5333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9270360" y="762120"/>
            <a:ext cx="2925000" cy="533376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1069920" y="1298520"/>
            <a:ext cx="7314840" cy="325476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900" b="0" strike="noStrike" spc="-97">
                <a:solidFill>
                  <a:srgbClr val="FFFFFF"/>
                </a:solidFill>
                <a:latin typeface="Corbel"/>
              </a:rPr>
              <a:t>Spustelėję redaguokite stilių</a:t>
            </a:r>
            <a:endParaRPr lang="en-US" sz="59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dt"/>
          </p:nvPr>
        </p:nvSpPr>
        <p:spPr>
          <a:xfrm>
            <a:off x="26244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B1D90062-9619-4AB5-B2FD-64DF701689D3}" type="datetime">
              <a:rPr lang="lt-LT" sz="1100" b="0" strike="noStrike" spc="-1">
                <a:solidFill>
                  <a:srgbClr val="808080"/>
                </a:solidFill>
                <a:latin typeface="Corbel"/>
              </a:rPr>
              <a:t>2024-12-17</a:t>
            </a:fld>
            <a:endParaRPr lang="lt-LT" sz="1100" b="0" strike="noStrike" spc="-1"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ftr"/>
          </p:nvPr>
        </p:nvSpPr>
        <p:spPr>
          <a:xfrm>
            <a:off x="3869280" y="6356520"/>
            <a:ext cx="5911200" cy="364680"/>
          </a:xfrm>
          <a:prstGeom prst="rect">
            <a:avLst/>
          </a:prstGeom>
        </p:spPr>
        <p:txBody>
          <a:bodyPr anchor="ctr"/>
          <a:lstStyle/>
          <a:p>
            <a:endParaRPr lang="lt-LT" sz="2400" b="0" strike="noStrike" spc="-1"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sldNum"/>
          </p:nvPr>
        </p:nvSpPr>
        <p:spPr>
          <a:xfrm>
            <a:off x="10634040" y="6356520"/>
            <a:ext cx="15307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260D7D2-2552-4176-973B-63938FDBBC02}" type="slidenum">
              <a:rPr lang="lt-LT" sz="1200" b="1" strike="noStrike" spc="-1">
                <a:solidFill>
                  <a:srgbClr val="F0A22E"/>
                </a:solidFill>
                <a:latin typeface="Corbel"/>
              </a:rPr>
              <a:t>‹#›</a:t>
            </a:fld>
            <a:endParaRPr lang="lt-LT" sz="1200" b="0" strike="noStrike" spc="-1"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595959"/>
                </a:solidFill>
                <a:latin typeface="Corbe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595959"/>
                </a:solidFill>
                <a:latin typeface="Corbe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595959"/>
                </a:solidFill>
                <a:latin typeface="Corbe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595959"/>
                </a:solidFill>
                <a:latin typeface="Corbe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595959"/>
                </a:solidFill>
                <a:latin typeface="Corbe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595959"/>
                </a:solidFill>
                <a:latin typeface="Corbe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595959"/>
                </a:solidFill>
                <a:latin typeface="Corbe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0" y="758880"/>
            <a:ext cx="3443400" cy="5330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11815920" y="758880"/>
            <a:ext cx="383760" cy="533052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PlaceHolder 3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b="0" strike="noStrike" spc="-58">
                <a:solidFill>
                  <a:srgbClr val="FFFFFF"/>
                </a:solidFill>
                <a:latin typeface="Corbel"/>
              </a:rPr>
              <a:t>Spustelėję redaguokite stilių</a:t>
            </a:r>
            <a:endParaRPr lang="en-US" sz="36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3869280" y="864000"/>
            <a:ext cx="7314840" cy="5120280"/>
          </a:xfrm>
          <a:prstGeom prst="rect">
            <a:avLst/>
          </a:prstGeom>
        </p:spPr>
        <p:txBody>
          <a:bodyPr anchor="ctr"/>
          <a:lstStyle/>
          <a:p>
            <a:pPr marL="182880" indent="-182520">
              <a:lnSpc>
                <a:spcPct val="100000"/>
              </a:lnSpc>
              <a:spcBef>
                <a:spcPts val="1199"/>
              </a:spcBef>
              <a:buClr>
                <a:srgbClr val="F0A22E"/>
              </a:buClr>
              <a:buFont typeface="Wingdings 2" charset="2"/>
              <a:buChar char=""/>
            </a:pPr>
            <a:r>
              <a:rPr lang="en-US" sz="2000" b="0" strike="noStrike" spc="-1">
                <a:solidFill>
                  <a:srgbClr val="595959"/>
                </a:solidFill>
                <a:latin typeface="Corbel"/>
              </a:rPr>
              <a:t>Redaguokite šablono teksto stilius</a:t>
            </a:r>
          </a:p>
          <a:p>
            <a:pPr marL="685800" lvl="1" indent="-182520"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>
                <a:srgbClr val="F0A22E"/>
              </a:buClr>
              <a:buFont typeface="Wingdings 2" charset="2"/>
              <a:buChar char=""/>
            </a:pPr>
            <a:r>
              <a:rPr lang="en-US" sz="1800" b="0" strike="noStrike" spc="-1">
                <a:solidFill>
                  <a:srgbClr val="595959"/>
                </a:solidFill>
                <a:latin typeface="Corbel"/>
              </a:rPr>
              <a:t>Antras lygis</a:t>
            </a:r>
          </a:p>
          <a:p>
            <a:pPr marL="1143000" lvl="2" indent="-182520"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>
                <a:srgbClr val="F0A22E"/>
              </a:buClr>
              <a:buFont typeface="Wingdings 2" charset="2"/>
              <a:buChar char=""/>
            </a:pPr>
            <a:r>
              <a:rPr lang="en-US" sz="1600" b="0" strike="noStrike" spc="-1">
                <a:solidFill>
                  <a:srgbClr val="595959"/>
                </a:solidFill>
                <a:latin typeface="Corbel"/>
              </a:rPr>
              <a:t>Trečias lygis</a:t>
            </a:r>
          </a:p>
          <a:p>
            <a:pPr marL="1600200" lvl="3" indent="-182520"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>
                <a:srgbClr val="F0A22E"/>
              </a:buClr>
              <a:buFont typeface="Wingdings 2" charset="2"/>
              <a:buChar char=""/>
            </a:pPr>
            <a:r>
              <a:rPr lang="en-US" sz="1400" b="0" strike="noStrike" spc="-1">
                <a:solidFill>
                  <a:srgbClr val="595959"/>
                </a:solidFill>
                <a:latin typeface="Corbel"/>
              </a:rPr>
              <a:t>Ketvirtas lygis</a:t>
            </a:r>
          </a:p>
          <a:p>
            <a:pPr marL="2057400" lvl="4" indent="-182520"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>
                <a:srgbClr val="F0A22E"/>
              </a:buClr>
              <a:buFont typeface="Wingdings 2" charset="2"/>
              <a:buChar char=""/>
            </a:pPr>
            <a:r>
              <a:rPr lang="en-US" sz="1400" b="0" strike="noStrike" spc="-1">
                <a:solidFill>
                  <a:srgbClr val="595959"/>
                </a:solidFill>
                <a:latin typeface="Corbel"/>
              </a:rPr>
              <a:t>Penktas lygis</a:t>
            </a:r>
          </a:p>
        </p:txBody>
      </p:sp>
      <p:sp>
        <p:nvSpPr>
          <p:cNvPr id="49" name="PlaceHolder 5"/>
          <p:cNvSpPr>
            <a:spLocks noGrp="1"/>
          </p:cNvSpPr>
          <p:nvPr>
            <p:ph type="dt"/>
          </p:nvPr>
        </p:nvSpPr>
        <p:spPr>
          <a:xfrm>
            <a:off x="26244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C9B5001F-1188-4BDB-A0D3-A96BAA388B2D}" type="datetime">
              <a:rPr lang="lt-LT" sz="1100" b="0" strike="noStrike" spc="-1">
                <a:solidFill>
                  <a:srgbClr val="808080"/>
                </a:solidFill>
                <a:latin typeface="Corbel"/>
              </a:rPr>
              <a:t>2024-12-17</a:t>
            </a:fld>
            <a:endParaRPr lang="lt-LT" sz="1100" b="0" strike="noStrike" spc="-1">
              <a:latin typeface="Times New Roman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ftr"/>
          </p:nvPr>
        </p:nvSpPr>
        <p:spPr>
          <a:xfrm>
            <a:off x="3869280" y="6356520"/>
            <a:ext cx="5911200" cy="364680"/>
          </a:xfrm>
          <a:prstGeom prst="rect">
            <a:avLst/>
          </a:prstGeom>
        </p:spPr>
        <p:txBody>
          <a:bodyPr anchor="ctr"/>
          <a:lstStyle/>
          <a:p>
            <a:endParaRPr lang="lt-LT" sz="2400" b="0" strike="noStrike" spc="-1">
              <a:latin typeface="Times New Roman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sldNum"/>
          </p:nvPr>
        </p:nvSpPr>
        <p:spPr>
          <a:xfrm>
            <a:off x="10634040" y="6356520"/>
            <a:ext cx="15307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F8214FB7-AC5E-4151-8952-D8800EEDA7F3}" type="slidenum">
              <a:rPr lang="lt-LT" sz="1200" b="1" strike="noStrike" spc="-1">
                <a:solidFill>
                  <a:srgbClr val="F0A22E"/>
                </a:solidFill>
                <a:latin typeface="Corbel"/>
              </a:rPr>
              <a:t>‹#›</a:t>
            </a:fld>
            <a:endParaRPr lang="lt-LT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2.mp3"/><Relationship Id="rId7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phere">
          <a:fgClr>
            <a:srgbClr val="B1BB51"/>
          </a:fgClr>
          <a:bgClr>
            <a:srgbClr val="ABAD5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A1CFE104-03A2-3EFD-43F0-86CF447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35" y="377072"/>
            <a:ext cx="3044857" cy="5835191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Senoviniai  gėlių darželiai</a:t>
            </a:r>
            <a:br>
              <a:rPr lang="en-US" dirty="0"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br>
              <a:rPr lang="lt-LT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69458CE2-FF02-F0C1-5264-CC9D1A526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32" y="3913158"/>
            <a:ext cx="2478061" cy="1459976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B21EB020-0C8B-F1CD-D326-06918F34F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12" y="763571"/>
            <a:ext cx="6397587" cy="5330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B8D18F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609E18-3132-7F23-1E77-564725E04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>
            <a:extLst>
              <a:ext uri="{FF2B5EF4-FFF2-40B4-BE49-F238E27FC236}">
                <a16:creationId xmlns:a16="http://schemas.microsoft.com/office/drawing/2014/main" id="{D3648A6A-5F89-96F7-5791-32B7205DD61F}"/>
              </a:ext>
            </a:extLst>
          </p:cNvPr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2A6DB0A9-1F48-0EA7-6545-D45EEFF32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181" y="880115"/>
            <a:ext cx="8031637" cy="5097770"/>
          </a:xfrm>
          <a:pattFill prst="pct20">
            <a:fgClr>
              <a:srgbClr val="B8D18F"/>
            </a:fgClr>
            <a:bgClr>
              <a:schemeClr val="bg1"/>
            </a:bgClr>
          </a:pattFill>
          <a:ln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4000"/>
                    <a:lumOff val="56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</p:spPr>
        <p:txBody>
          <a:bodyPr/>
          <a:lstStyle/>
          <a:p>
            <a:pPr algn="ctr"/>
            <a:br>
              <a:rPr lang="lt-LT" sz="4000" dirty="0">
                <a:solidFill>
                  <a:srgbClr val="9900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</a:br>
            <a:br>
              <a:rPr lang="lt-LT" sz="4000" dirty="0">
                <a:solidFill>
                  <a:srgbClr val="9900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</a:br>
            <a:r>
              <a:rPr lang="lt-LT" sz="4000" dirty="0">
                <a:solidFill>
                  <a:srgbClr val="9900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Senoviniai pavadinimai: </a:t>
            </a:r>
            <a:br>
              <a:rPr lang="lt-LT" sz="4000" dirty="0">
                <a:solidFill>
                  <a:srgbClr val="9900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</a:br>
            <a:r>
              <a:rPr lang="lt-LT" sz="4000" dirty="0" err="1">
                <a:solidFill>
                  <a:srgbClr val="FF66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jurginis</a:t>
            </a:r>
            <a:r>
              <a:rPr lang="lt-LT" sz="4000" dirty="0">
                <a:solidFill>
                  <a:srgbClr val="FF66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, </a:t>
            </a:r>
            <a:r>
              <a:rPr lang="lt-LT" sz="4000" dirty="0" err="1">
                <a:solidFill>
                  <a:srgbClr val="FF66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jurginė</a:t>
            </a:r>
            <a:r>
              <a:rPr lang="lt-LT" sz="4000" dirty="0">
                <a:solidFill>
                  <a:srgbClr val="FF66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,</a:t>
            </a:r>
            <a:br>
              <a:rPr lang="lt-LT" sz="4000" dirty="0">
                <a:solidFill>
                  <a:srgbClr val="FF66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</a:br>
            <a:r>
              <a:rPr lang="lt-LT" sz="4000" dirty="0">
                <a:solidFill>
                  <a:srgbClr val="FF66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 </a:t>
            </a:r>
            <a:r>
              <a:rPr lang="lt-LT" sz="4000" dirty="0" err="1">
                <a:solidFill>
                  <a:srgbClr val="FF66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jeorgija</a:t>
            </a:r>
            <a:r>
              <a:rPr lang="lt-LT" sz="4000" dirty="0">
                <a:solidFill>
                  <a:srgbClr val="FF66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.</a:t>
            </a:r>
            <a:br>
              <a:rPr lang="lt-LT" sz="5400" dirty="0">
                <a:solidFill>
                  <a:srgbClr val="FF66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</a:br>
            <a:br>
              <a:rPr lang="lt-LT" sz="5400" dirty="0">
                <a:solidFill>
                  <a:srgbClr val="FF66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</a:br>
            <a:r>
              <a:rPr lang="lt-LT" sz="5400" dirty="0">
                <a:solidFill>
                  <a:srgbClr val="9900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    </a:t>
            </a:r>
            <a:endParaRPr lang="en-US" sz="3600" dirty="0">
              <a:solidFill>
                <a:srgbClr val="FF66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3998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B8D18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81DDFB96-F788-0C4A-7C3B-917D0A89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008" y="880115"/>
            <a:ext cx="7469109" cy="5097770"/>
          </a:xfrm>
          <a:pattFill prst="pct20">
            <a:fgClr>
              <a:srgbClr val="B8D18F"/>
            </a:fgClr>
            <a:bgClr>
              <a:schemeClr val="bg1"/>
            </a:bgClr>
          </a:pattFill>
          <a:ln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4000"/>
                    <a:lumOff val="56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t-LT" sz="2800" b="1" i="1" kern="1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lt-LT" sz="2800" b="1" i="1" kern="100" dirty="0">
                <a:solidFill>
                  <a:srgbClr val="FF66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br>
              <a:rPr lang="lt-LT" sz="2800" b="1" i="1" kern="100" dirty="0">
                <a:solidFill>
                  <a:srgbClr val="FF66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2800" b="1" kern="100" dirty="0">
                <a:solidFill>
                  <a:srgbClr val="00206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Trečioji mįslė: </a:t>
            </a:r>
            <a:br>
              <a:rPr lang="lt-LT" sz="2800" b="1" i="1" kern="100" dirty="0">
                <a:solidFill>
                  <a:srgbClr val="00206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2800" b="1" i="1" kern="100" dirty="0">
                <a:solidFill>
                  <a:srgbClr val="FF66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3200" b="1" kern="100" dirty="0">
                <a:solidFill>
                  <a:srgbClr val="FF66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Rašytinis, </a:t>
            </a:r>
            <a:r>
              <a:rPr lang="lt-LT" sz="3200" b="1" kern="100" dirty="0" err="1">
                <a:solidFill>
                  <a:srgbClr val="FF66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karpytinis</a:t>
            </a:r>
            <a:r>
              <a:rPr lang="lt-LT" sz="3200" b="1" kern="100" dirty="0">
                <a:solidFill>
                  <a:srgbClr val="FF66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lt-LT" sz="3200" b="1" kern="100" dirty="0" err="1">
                <a:solidFill>
                  <a:srgbClr val="FF66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šimtalapis</a:t>
            </a:r>
            <a:r>
              <a:rPr lang="lt-LT" sz="3200" b="1" kern="100" dirty="0">
                <a:solidFill>
                  <a:srgbClr val="FF66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lt-LT" sz="3200" b="1" kern="100" dirty="0" err="1">
                <a:solidFill>
                  <a:srgbClr val="FF66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šimtastiebis</a:t>
            </a:r>
            <a:r>
              <a:rPr lang="lt-LT" sz="3200" b="1" kern="100" dirty="0">
                <a:solidFill>
                  <a:srgbClr val="FF66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lt-LT" sz="3200" b="1" kern="100" dirty="0">
                <a:solidFill>
                  <a:srgbClr val="FF66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3200" b="1" kern="100" dirty="0">
                <a:solidFill>
                  <a:srgbClr val="FF66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Kas?</a:t>
            </a:r>
            <a:r>
              <a:rPr lang="lt-LT" sz="3200" b="1" kern="100" dirty="0">
                <a:solidFill>
                  <a:srgbClr val="FF66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r>
              <a:rPr lang="lt-LT" sz="3200" b="1" kern="100" dirty="0">
                <a:solidFill>
                  <a:srgbClr val="FF66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lt-LT" sz="2800" b="1" i="1" kern="100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b="1" kern="100" dirty="0">
              <a:solidFill>
                <a:srgbClr val="FF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nis elementas 2" descr="Owl with solid fill">
            <a:extLst>
              <a:ext uri="{FF2B5EF4-FFF2-40B4-BE49-F238E27FC236}">
                <a16:creationId xmlns:a16="http://schemas.microsoft.com/office/drawing/2014/main" id="{46F6653E-18E1-6137-98BF-4FD43D547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1922" y="15764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541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B8D18F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A20112-C42C-732E-FA4F-F59ABE06F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>
            <a:extLst>
              <a:ext uri="{FF2B5EF4-FFF2-40B4-BE49-F238E27FC236}">
                <a16:creationId xmlns:a16="http://schemas.microsoft.com/office/drawing/2014/main" id="{2C5A9105-98A0-41BE-F7A0-D9D8BEC5E6EA}"/>
              </a:ext>
            </a:extLst>
          </p:cNvPr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D7305A31-DAA1-197E-2C82-989EFAAC3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181" y="880115"/>
            <a:ext cx="8345864" cy="5097770"/>
          </a:xfrm>
          <a:pattFill prst="pct20">
            <a:fgClr>
              <a:srgbClr val="B8D18F"/>
            </a:fgClr>
            <a:bgClr>
              <a:schemeClr val="bg1"/>
            </a:bgClr>
          </a:patt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ūta – Vikipedija">
            <a:extLst>
              <a:ext uri="{FF2B5EF4-FFF2-40B4-BE49-F238E27FC236}">
                <a16:creationId xmlns:a16="http://schemas.microsoft.com/office/drawing/2014/main" id="{FF284933-DF35-984A-861B-3A3BE5ACE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12" y="1706239"/>
            <a:ext cx="3007151" cy="344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4445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B8D18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81DDFB96-F788-0C4A-7C3B-917D0A89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181" y="880115"/>
            <a:ext cx="8031637" cy="5097770"/>
          </a:xfrm>
          <a:pattFill prst="pct20">
            <a:fgClr>
              <a:srgbClr val="B8D18F"/>
            </a:fgClr>
            <a:bgClr>
              <a:schemeClr val="bg1"/>
            </a:bgClr>
          </a:pattFill>
          <a:ln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4000"/>
                    <a:lumOff val="56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</p:spPr>
        <p:txBody>
          <a:bodyPr>
            <a:normAutofit/>
          </a:bodyPr>
          <a:lstStyle/>
          <a:p>
            <a:pPr algn="ctr"/>
            <a:br>
              <a:rPr lang="lt-LT" sz="5400" b="1" kern="1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5400" b="1" kern="1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 - - a</a:t>
            </a:r>
            <a:br>
              <a:rPr lang="lt-LT" sz="5400" b="1" kern="1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5400" dirty="0">
              <a:solidFill>
                <a:srgbClr val="FF66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0159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B8D18F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88BA4A-0EDD-F02A-F69A-3F1A91C60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>
            <a:extLst>
              <a:ext uri="{FF2B5EF4-FFF2-40B4-BE49-F238E27FC236}">
                <a16:creationId xmlns:a16="http://schemas.microsoft.com/office/drawing/2014/main" id="{5B91596C-7D71-74E3-1FE4-3AB2830870F4}"/>
              </a:ext>
            </a:extLst>
          </p:cNvPr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C114BD83-0FA1-F185-AA84-A4E892726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084" y="880115"/>
            <a:ext cx="8031637" cy="5097770"/>
          </a:xfrm>
          <a:pattFill prst="pct20">
            <a:fgClr>
              <a:srgbClr val="B8D18F"/>
            </a:fgClr>
            <a:bgClr>
              <a:schemeClr val="bg1"/>
            </a:bgClr>
          </a:pattFill>
          <a:ln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4000"/>
                    <a:lumOff val="56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</p:spPr>
        <p:txBody>
          <a:bodyPr>
            <a:normAutofit/>
          </a:bodyPr>
          <a:lstStyle/>
          <a:p>
            <a:pPr algn="ctr"/>
            <a:r>
              <a:rPr lang="lt-LT" sz="5400" b="1" kern="1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 ū t a</a:t>
            </a:r>
            <a:br>
              <a:rPr lang="lt-LT" sz="5400" b="1" kern="1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lt-LT" sz="1800" b="1" kern="1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1800" b="1" kern="1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Dažnai lietuvių liaudies dainose ir sutartinėse mergelė </a:t>
            </a:r>
            <a:br>
              <a:rPr lang="lt-LT" sz="1800" b="1" kern="1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1800" b="1" kern="1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rūtelių daržely </a:t>
            </a:r>
            <a:br>
              <a:rPr lang="lt-LT" sz="1800" b="1" kern="1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1800" b="1" kern="1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vainiką pina ir ant galvelės deda.</a:t>
            </a:r>
            <a:br>
              <a:rPr lang="lt-LT" sz="1800" b="1" kern="1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1800" b="1" kern="100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Mažybiškai</a:t>
            </a:r>
            <a:r>
              <a:rPr lang="lt-LT" sz="1800" b="1" kern="1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dar vadinama –  </a:t>
            </a:r>
            <a:r>
              <a:rPr lang="lt-LT" sz="2400" b="1" kern="100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rūtytėla</a:t>
            </a:r>
            <a:r>
              <a:rPr lang="lt-LT" sz="2400" b="1" kern="1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lt-LT" sz="2400" b="1" kern="100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rūtela</a:t>
            </a:r>
            <a:r>
              <a:rPr lang="lt-LT" sz="2400" b="1" kern="1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lt-LT" sz="2400" b="1" kern="100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rūtytė</a:t>
            </a:r>
            <a:r>
              <a:rPr lang="lt-LT" sz="2400" b="1" kern="100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66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4828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B8D18F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857C8B-0797-6046-95FE-2342BEBE8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>
            <a:extLst>
              <a:ext uri="{FF2B5EF4-FFF2-40B4-BE49-F238E27FC236}">
                <a16:creationId xmlns:a16="http://schemas.microsoft.com/office/drawing/2014/main" id="{6D6BF324-92D5-18F6-D5C5-E5F76ABAE172}"/>
              </a:ext>
            </a:extLst>
          </p:cNvPr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21FC12BC-3098-08F1-15FF-BB1F82EFB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181" y="880115"/>
            <a:ext cx="8031637" cy="5097770"/>
          </a:xfrm>
          <a:pattFill prst="pct20">
            <a:fgClr>
              <a:srgbClr val="B8D18F"/>
            </a:fgClr>
            <a:bgClr>
              <a:schemeClr val="bg1"/>
            </a:bgClr>
          </a:pattFill>
          <a:ln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4000"/>
                    <a:lumOff val="56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</p:spPr>
        <p:txBody>
          <a:bodyPr>
            <a:normAutofit/>
          </a:bodyPr>
          <a:lstStyle/>
          <a:p>
            <a:pPr algn="ctr"/>
            <a:br>
              <a:rPr lang="lt-LT" sz="3200" b="1" kern="100" dirty="0">
                <a:solidFill>
                  <a:srgbClr val="FF66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3200" b="1" kern="100" dirty="0">
                <a:solidFill>
                  <a:srgbClr val="00206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Ketvirtoji mįslė:</a:t>
            </a:r>
            <a:br>
              <a:rPr lang="lt-LT" sz="3200" b="1" kern="100" dirty="0">
                <a:solidFill>
                  <a:srgbClr val="FF66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3200" b="1" kern="100" dirty="0">
                <a:solidFill>
                  <a:srgbClr val="FF66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Turi spyglių, turi dyglių, </a:t>
            </a:r>
            <a:br>
              <a:rPr lang="lt-LT" sz="3200" b="1" kern="100" dirty="0">
                <a:solidFill>
                  <a:srgbClr val="FF66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3200" b="1" kern="100" dirty="0">
                <a:solidFill>
                  <a:srgbClr val="FF66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išsiskėtęs tartum skėtis. </a:t>
            </a:r>
            <a:br>
              <a:rPr lang="lt-LT" sz="3200" b="1" kern="100" dirty="0">
                <a:solidFill>
                  <a:srgbClr val="FF66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3200" b="1" kern="100" dirty="0">
                <a:solidFill>
                  <a:srgbClr val="FF66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Kas? </a:t>
            </a:r>
            <a:r>
              <a:rPr lang="lt-LT" sz="3200" b="1" kern="100" dirty="0">
                <a:solidFill>
                  <a:srgbClr val="FF66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US" sz="3200" b="1" dirty="0">
              <a:solidFill>
                <a:srgbClr val="FF66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Grafinis elementas 2" descr="Owl with solid fill">
            <a:extLst>
              <a:ext uri="{FF2B5EF4-FFF2-40B4-BE49-F238E27FC236}">
                <a16:creationId xmlns:a16="http://schemas.microsoft.com/office/drawing/2014/main" id="{E878AD47-01E4-738A-5D1B-39828E365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799" y="16732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234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B8D18F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98EE7A-D087-B820-617D-5DB3A1915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>
            <a:extLst>
              <a:ext uri="{FF2B5EF4-FFF2-40B4-BE49-F238E27FC236}">
                <a16:creationId xmlns:a16="http://schemas.microsoft.com/office/drawing/2014/main" id="{B80D430F-A31E-BB7F-6D4E-3A889BF9D774}"/>
              </a:ext>
            </a:extLst>
          </p:cNvPr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97466987-9B2B-77A2-7039-EDC7CA296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069" y="886120"/>
            <a:ext cx="8188750" cy="4883085"/>
          </a:xfrm>
          <a:pattFill prst="pct20">
            <a:fgClr>
              <a:srgbClr val="B8D18F"/>
            </a:fgClr>
            <a:bgClr>
              <a:schemeClr val="bg1"/>
            </a:bgClr>
          </a:pattFill>
          <a:ln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4000"/>
                    <a:lumOff val="56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</p:spPr>
        <p:txBody>
          <a:bodyPr>
            <a:normAutofit/>
          </a:bodyPr>
          <a:lstStyle/>
          <a:p>
            <a:pPr algn="ctr"/>
            <a:endParaRPr lang="en-US" sz="3200" b="1" dirty="0">
              <a:pattFill prst="pct5">
                <a:fgClr>
                  <a:srgbClr val="FF6600"/>
                </a:fgClr>
                <a:bgClr>
                  <a:schemeClr val="bg1"/>
                </a:bgClr>
              </a:patt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Paprastasis erškėtis :: Rosa canina :: Erškėčio nauda :: :: Vaistažolių  katalogas | Esat.lt">
            <a:extLst>
              <a:ext uri="{FF2B5EF4-FFF2-40B4-BE49-F238E27FC236}">
                <a16:creationId xmlns:a16="http://schemas.microsoft.com/office/drawing/2014/main" id="{0A7B975B-3CAE-1810-AF4B-CCD139741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899" y="1489459"/>
            <a:ext cx="3337089" cy="369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1169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B8D18F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60CA84-0DD4-363F-D56E-E10F3FEA4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>
            <a:extLst>
              <a:ext uri="{FF2B5EF4-FFF2-40B4-BE49-F238E27FC236}">
                <a16:creationId xmlns:a16="http://schemas.microsoft.com/office/drawing/2014/main" id="{10297AED-1690-8AE6-90A1-74BBE4309DD8}"/>
              </a:ext>
            </a:extLst>
          </p:cNvPr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AFC08E60-C1E4-0384-6593-610416846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181" y="880115"/>
            <a:ext cx="8031637" cy="5097770"/>
          </a:xfrm>
          <a:pattFill prst="pct20">
            <a:fgClr>
              <a:srgbClr val="B8D18F"/>
            </a:fgClr>
            <a:bgClr>
              <a:schemeClr val="bg1"/>
            </a:bgClr>
          </a:pattFill>
          <a:ln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4000"/>
                    <a:lumOff val="56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</p:spPr>
        <p:txBody>
          <a:bodyPr>
            <a:normAutofit/>
          </a:bodyPr>
          <a:lstStyle/>
          <a:p>
            <a:pPr algn="ctr"/>
            <a:r>
              <a:rPr lang="lt-LT" sz="3200" b="1" kern="100" dirty="0">
                <a:solidFill>
                  <a:srgbClr val="FF66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br>
              <a:rPr lang="lt-LT" sz="3200" b="1" kern="100" dirty="0">
                <a:solidFill>
                  <a:srgbClr val="FF66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lt-LT" sz="3200" b="1" kern="100" dirty="0">
                <a:solidFill>
                  <a:srgbClr val="FF66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3200" b="1" kern="100" dirty="0">
                <a:solidFill>
                  <a:srgbClr val="FF66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 - - - - - s</a:t>
            </a:r>
            <a:endParaRPr lang="en-US" sz="3200" b="1" dirty="0">
              <a:solidFill>
                <a:srgbClr val="FF66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58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B8D18F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CA0B08-4F83-D695-9821-6725348E3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>
            <a:extLst>
              <a:ext uri="{FF2B5EF4-FFF2-40B4-BE49-F238E27FC236}">
                <a16:creationId xmlns:a16="http://schemas.microsoft.com/office/drawing/2014/main" id="{928234D4-58FF-D022-BCC1-76644F75C77C}"/>
              </a:ext>
            </a:extLst>
          </p:cNvPr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8F9ADF65-6CDD-0778-B0ED-B0DA53BA9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181" y="880115"/>
            <a:ext cx="8031637" cy="5097770"/>
          </a:xfrm>
          <a:pattFill prst="pct20">
            <a:fgClr>
              <a:srgbClr val="B8D18F"/>
            </a:fgClr>
            <a:bgClr>
              <a:schemeClr val="bg1"/>
            </a:bgClr>
          </a:pattFill>
          <a:ln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4000"/>
                    <a:lumOff val="56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</p:spPr>
        <p:txBody>
          <a:bodyPr>
            <a:normAutofit/>
          </a:bodyPr>
          <a:lstStyle/>
          <a:p>
            <a:pPr algn="ctr"/>
            <a:r>
              <a:rPr lang="lt-LT" b="1" kern="100" dirty="0">
                <a:solidFill>
                  <a:srgbClr val="FF66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Erškėtis</a:t>
            </a:r>
            <a:br>
              <a:rPr lang="lt-LT" b="1" kern="100" dirty="0">
                <a:solidFill>
                  <a:srgbClr val="FF66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lt-LT" b="1" kern="100" dirty="0">
                <a:solidFill>
                  <a:srgbClr val="FF66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1800" kern="100" dirty="0">
                <a:solidFill>
                  <a:srgbClr val="C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Senoviniai pavadinimai: </a:t>
            </a:r>
            <a:br>
              <a:rPr lang="lt-LT" sz="1800" kern="100" dirty="0">
                <a:solidFill>
                  <a:srgbClr val="C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lt-LT" sz="1800" kern="100" dirty="0">
                <a:solidFill>
                  <a:srgbClr val="C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1800" kern="100" dirty="0">
                <a:solidFill>
                  <a:srgbClr val="C0000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radasta, </a:t>
            </a:r>
            <a:r>
              <a:rPr lang="lt-LT" sz="1800" i="0" dirty="0" err="1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arškėtys</a:t>
            </a:r>
            <a:r>
              <a:rPr lang="lt-LT" sz="1800" i="0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, </a:t>
            </a:r>
            <a:r>
              <a:rPr lang="lt-LT" sz="1800" i="0" dirty="0" err="1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erškėčiakrūmis</a:t>
            </a:r>
            <a:r>
              <a:rPr lang="lt-LT" sz="1800" i="0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, </a:t>
            </a:r>
            <a:r>
              <a:rPr lang="lt-LT" sz="1800" i="0" dirty="0" err="1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erškėtys</a:t>
            </a:r>
            <a:r>
              <a:rPr lang="lt-LT" sz="1800" i="0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, erškėtrožė, </a:t>
            </a:r>
            <a:br>
              <a:rPr lang="lt-LT" sz="1800" i="0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</a:br>
            <a:r>
              <a:rPr lang="lt-LT" sz="1800" i="0" dirty="0" err="1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erškožė</a:t>
            </a:r>
            <a:r>
              <a:rPr lang="lt-LT" sz="1800" i="0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, radastas, rožė.</a:t>
            </a:r>
            <a:endParaRPr lang="en-US" sz="18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463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B8D18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81DDFB96-F788-0C4A-7C3B-917D0A89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181" y="880115"/>
            <a:ext cx="8031637" cy="5097770"/>
          </a:xfrm>
          <a:pattFill prst="pct80">
            <a:fgClr>
              <a:srgbClr val="B1BB51"/>
            </a:fgClr>
            <a:bgClr>
              <a:schemeClr val="bg1"/>
            </a:bgClr>
          </a:pattFill>
          <a:ln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4000"/>
                    <a:lumOff val="56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</p:spPr>
        <p:txBody>
          <a:bodyPr/>
          <a:lstStyle/>
          <a:p>
            <a:pPr algn="ctr"/>
            <a:r>
              <a:rPr lang="lt-LT" sz="3600" dirty="0">
                <a:solidFill>
                  <a:srgbClr val="FF6600"/>
                </a:solidFill>
                <a:latin typeface="Arial Rounded MT Bold" panose="020F0704030504030204" pitchFamily="34" charset="0"/>
              </a:rPr>
              <a:t>Senoviniai gėlių darželiai</a:t>
            </a:r>
            <a:br>
              <a:rPr lang="lt-LT" sz="3600" dirty="0">
                <a:solidFill>
                  <a:srgbClr val="FF6600"/>
                </a:solidFill>
                <a:latin typeface="Arial Rounded MT Bold" panose="020F0704030504030204" pitchFamily="34" charset="0"/>
              </a:rPr>
            </a:br>
            <a:r>
              <a:rPr lang="lt-LT" sz="3600" dirty="0">
                <a:solidFill>
                  <a:srgbClr val="FF6600"/>
                </a:solidFill>
                <a:latin typeface="Arial Rounded MT Bold" panose="020F0704030504030204" pitchFamily="34" charset="0"/>
              </a:rPr>
              <a:t> ir </a:t>
            </a:r>
            <a:br>
              <a:rPr lang="lt-LT" sz="3600" dirty="0">
                <a:solidFill>
                  <a:srgbClr val="FF6600"/>
                </a:solidFill>
                <a:latin typeface="Arial Rounded MT Bold" panose="020F0704030504030204" pitchFamily="34" charset="0"/>
              </a:rPr>
            </a:br>
            <a:r>
              <a:rPr lang="lt-LT" sz="3600" dirty="0">
                <a:solidFill>
                  <a:srgbClr val="FF6600"/>
                </a:solidFill>
                <a:latin typeface="Arial Rounded MT Bold" panose="020F0704030504030204" pitchFamily="34" charset="0"/>
              </a:rPr>
              <a:t>jų formos</a:t>
            </a:r>
            <a:endParaRPr lang="en-US" sz="3600" dirty="0">
              <a:solidFill>
                <a:srgbClr val="FF66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758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phere">
          <a:fgClr>
            <a:srgbClr val="B1BB51"/>
          </a:fgClr>
          <a:bgClr>
            <a:srgbClr val="ABAD5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615018" y="3901521"/>
            <a:ext cx="4399215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r>
              <a:rPr lang="lt-LT" sz="2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</a:t>
            </a:r>
            <a:r>
              <a:rPr lang="lt-LT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3)</a:t>
            </a:r>
          </a:p>
          <a:p>
            <a:r>
              <a:rPr lang="lt-LT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Pempės pamėgdžiojimas iš </a:t>
            </a:r>
          </a:p>
          <a:p>
            <a:r>
              <a:rPr lang="lt-LT" sz="1600" b="0" strike="noStrike" spc="-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Mažosios Lietuvos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8D227C5C-6F56-9D41-410A-D73D92E4C6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851" y="999241"/>
            <a:ext cx="4879718" cy="5410986"/>
          </a:xfrm>
          <a:prstGeom prst="rect">
            <a:avLst/>
          </a:prstGeom>
        </p:spPr>
      </p:pic>
      <p:pic>
        <p:nvPicPr>
          <p:cNvPr id="8" name="03 - Klyvis vis vis vis [pempės mėgdžiojimas] (Staškavičių k. Pakruojo r.)">
            <a:hlinkClick r:id="" action="ppaction://media"/>
            <a:extLst>
              <a:ext uri="{FF2B5EF4-FFF2-40B4-BE49-F238E27FC236}">
                <a16:creationId xmlns:a16="http://schemas.microsoft.com/office/drawing/2014/main" id="{2BEC1F5D-5070-03FB-3970-D3ED4FB61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9433" y="2761335"/>
            <a:ext cx="609600" cy="609600"/>
          </a:xfrm>
          <a:prstGeom prst="rect">
            <a:avLst/>
          </a:prstGeom>
        </p:spPr>
      </p:pic>
      <p:pic>
        <p:nvPicPr>
          <p:cNvPr id="10" name="01 - Apie pempę [pasakojimas] (Mardasavo k. Varėnos r.)(1)">
            <a:hlinkClick r:id="" action="ppaction://media"/>
            <a:extLst>
              <a:ext uri="{FF2B5EF4-FFF2-40B4-BE49-F238E27FC236}">
                <a16:creationId xmlns:a16="http://schemas.microsoft.com/office/drawing/2014/main" id="{D05C34D9-A96B-8AEA-FA52-E68B4DA1BE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8483" y="1420636"/>
            <a:ext cx="609600" cy="609600"/>
          </a:xfrm>
          <a:prstGeom prst="rect">
            <a:avLst/>
          </a:prstGeom>
        </p:spPr>
      </p:pic>
      <p:sp>
        <p:nvSpPr>
          <p:cNvPr id="11" name="Pavadinimas 10">
            <a:extLst>
              <a:ext uri="{FF2B5EF4-FFF2-40B4-BE49-F238E27FC236}">
                <a16:creationId xmlns:a16="http://schemas.microsoft.com/office/drawing/2014/main" id="{A5BB3E00-A2A9-4384-95DF-179F79A4E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44" y="1545995"/>
            <a:ext cx="3878048" cy="514807"/>
          </a:xfrm>
        </p:spPr>
        <p:txBody>
          <a:bodyPr>
            <a:noAutofit/>
          </a:bodyPr>
          <a:lstStyle/>
          <a:p>
            <a:r>
              <a:rPr lang="lt-LT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1) </a:t>
            </a:r>
            <a:br>
              <a:rPr lang="lt-LT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lt-LT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Sakmė iš Dzūkijos (Dainavos) krašto (</a:t>
            </a:r>
            <a:r>
              <a:rPr lang="lt-LT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Mardasavo</a:t>
            </a:r>
            <a:r>
              <a:rPr lang="lt-LT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k. Varėnos r.)</a:t>
            </a:r>
            <a:br>
              <a:rPr lang="lt-LT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endParaRPr lang="en-US" sz="16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Teksto vietos rezervavimo ženklas 11">
            <a:extLst>
              <a:ext uri="{FF2B5EF4-FFF2-40B4-BE49-F238E27FC236}">
                <a16:creationId xmlns:a16="http://schemas.microsoft.com/office/drawing/2014/main" id="{BF626044-182B-E8A4-B30B-E63B3C23969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3344" y="2760328"/>
            <a:ext cx="3878048" cy="6106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2)</a:t>
            </a:r>
          </a:p>
          <a:p>
            <a:pPr marL="0" indent="0">
              <a:buNone/>
            </a:pPr>
            <a:r>
              <a:rPr lang="lt-LT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Pempės pamėgdžiojimas iš Aukštaitijos (</a:t>
            </a:r>
            <a:r>
              <a:rPr lang="lt-LT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Staškavičių</a:t>
            </a:r>
            <a:r>
              <a:rPr lang="lt-LT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k., Pakruojo r.)</a:t>
            </a:r>
            <a:endParaRPr lang="en-US" sz="16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5" name="04 - Gyvsidabris [pempės mėgdžiojimas] (Mažoji Lietuva)">
            <a:hlinkClick r:id="" action="ppaction://media"/>
            <a:extLst>
              <a:ext uri="{FF2B5EF4-FFF2-40B4-BE49-F238E27FC236}">
                <a16:creationId xmlns:a16="http://schemas.microsoft.com/office/drawing/2014/main" id="{3C25B9C1-3451-B5C3-4DB1-B3BB1125C3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8483" y="4138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444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4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B8D18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81DDFB96-F788-0C4A-7C3B-917D0A89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181" y="880115"/>
            <a:ext cx="8031637" cy="5097770"/>
          </a:xfrm>
          <a:pattFill prst="pct80">
            <a:fgClr>
              <a:srgbClr val="B1BB51"/>
            </a:fgClr>
            <a:bgClr>
              <a:schemeClr val="bg1"/>
            </a:bgClr>
          </a:pattFill>
          <a:ln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4000"/>
                    <a:lumOff val="56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</p:spPr>
        <p:txBody>
          <a:bodyPr/>
          <a:lstStyle/>
          <a:p>
            <a:pPr algn="ctr"/>
            <a:r>
              <a:rPr lang="lt-LT" sz="2800" dirty="0">
                <a:solidFill>
                  <a:srgbClr val="4F6228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</a:t>
            </a:r>
            <a:r>
              <a:rPr lang="lt-LT" sz="2800" dirty="0">
                <a:solidFill>
                  <a:srgbClr val="4F62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</a:t>
            </a:r>
            <a:r>
              <a:rPr lang="lt-LT" sz="2800" dirty="0">
                <a:solidFill>
                  <a:srgbClr val="4F6228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ELIO LYSVELES MERGEL</a:t>
            </a:r>
            <a:r>
              <a:rPr lang="lt-LT" sz="2800" dirty="0">
                <a:solidFill>
                  <a:srgbClr val="4F62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Ė</a:t>
            </a:r>
            <a:r>
              <a:rPr lang="lt-LT" sz="2800" dirty="0">
                <a:solidFill>
                  <a:srgbClr val="4F6228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</a:t>
            </a:r>
            <a:br>
              <a:rPr lang="lt-LT" sz="2800" dirty="0">
                <a:solidFill>
                  <a:srgbClr val="4F6228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2800" dirty="0">
                <a:solidFill>
                  <a:srgbClr val="4F6228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APD</a:t>
            </a:r>
            <a:r>
              <a:rPr lang="lt-LT" sz="2800" dirty="0">
                <a:solidFill>
                  <a:srgbClr val="4F62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Ė</a:t>
            </a:r>
            <a:r>
              <a:rPr lang="lt-LT" sz="2800" dirty="0">
                <a:solidFill>
                  <a:srgbClr val="4F6228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DAVO AKMEN</a:t>
            </a:r>
            <a:r>
              <a:rPr lang="lt-LT" sz="2800" dirty="0">
                <a:solidFill>
                  <a:srgbClr val="4F62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Ė</a:t>
            </a:r>
            <a:r>
              <a:rPr lang="lt-LT" sz="2800" dirty="0">
                <a:solidFill>
                  <a:srgbClr val="4F6228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LIAIS ARBA </a:t>
            </a:r>
            <a:br>
              <a:rPr lang="lt-LT" sz="2800" dirty="0">
                <a:solidFill>
                  <a:srgbClr val="4F6228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2800" dirty="0">
                <a:solidFill>
                  <a:srgbClr val="4F6228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APIPINDAVO </a:t>
            </a:r>
            <a:r>
              <a:rPr lang="lt-LT" sz="2800" dirty="0">
                <a:solidFill>
                  <a:srgbClr val="4F62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</a:t>
            </a:r>
            <a:r>
              <a:rPr lang="lt-LT" sz="2800" dirty="0">
                <a:solidFill>
                  <a:srgbClr val="4F6228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EMUT</a:t>
            </a:r>
            <a:r>
              <a:rPr lang="lt-LT" sz="2800" dirty="0">
                <a:solidFill>
                  <a:srgbClr val="4F62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Ė</a:t>
            </a:r>
            <a:r>
              <a:rPr lang="lt-LT" sz="2800" dirty="0">
                <a:solidFill>
                  <a:srgbClr val="4F6228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 VYTELI</a:t>
            </a:r>
            <a:r>
              <a:rPr lang="lt-LT" sz="2800" dirty="0">
                <a:solidFill>
                  <a:srgbClr val="4F62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Ų</a:t>
            </a:r>
            <a:r>
              <a:rPr lang="lt-LT" sz="2800" dirty="0">
                <a:solidFill>
                  <a:srgbClr val="4F6228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TVOREL</a:t>
            </a:r>
            <a:r>
              <a:rPr lang="lt-LT" sz="2800" dirty="0">
                <a:solidFill>
                  <a:srgbClr val="4F62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Ė</a:t>
            </a:r>
            <a:r>
              <a:rPr lang="lt-LT" sz="2800" dirty="0">
                <a:solidFill>
                  <a:srgbClr val="4F6228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MIS. O KARTAIS APD</a:t>
            </a:r>
            <a:r>
              <a:rPr lang="lt-LT" sz="2800" dirty="0">
                <a:solidFill>
                  <a:srgbClr val="4F62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Ė</a:t>
            </a:r>
            <a:r>
              <a:rPr lang="lt-LT" sz="2800" dirty="0">
                <a:solidFill>
                  <a:srgbClr val="4F6228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DAVO IR </a:t>
            </a:r>
            <a:r>
              <a:rPr lang="lt-LT" sz="2800" dirty="0">
                <a:solidFill>
                  <a:srgbClr val="4F6228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SAMAN</a:t>
            </a:r>
            <a:r>
              <a:rPr lang="lt-LT" sz="2800" dirty="0">
                <a:solidFill>
                  <a:srgbClr val="4F62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Ė</a:t>
            </a:r>
            <a:r>
              <a:rPr lang="lt-LT" sz="2800" dirty="0">
                <a:solidFill>
                  <a:srgbClr val="4F6228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</a:t>
            </a:r>
            <a:r>
              <a:rPr lang="lt-LT" sz="2800" dirty="0">
                <a:solidFill>
                  <a:srgbClr val="4F62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Ų</a:t>
            </a:r>
            <a:r>
              <a:rPr lang="lt-LT" sz="2800" dirty="0">
                <a:solidFill>
                  <a:srgbClr val="4F6228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VEL</a:t>
            </a:r>
            <a:r>
              <a:rPr lang="lt-LT" sz="2800" dirty="0">
                <a:solidFill>
                  <a:srgbClr val="4F62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Ė</a:t>
            </a:r>
            <a:r>
              <a:rPr lang="lt-LT" sz="2800" dirty="0">
                <a:solidFill>
                  <a:srgbClr val="4F6228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NA.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>
              <a:solidFill>
                <a:srgbClr val="FF66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273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B8D18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81DDFB96-F788-0C4A-7C3B-917D0A89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181" y="880115"/>
            <a:ext cx="8031637" cy="5097770"/>
          </a:xfrm>
          <a:pattFill prst="pct80">
            <a:fgClr>
              <a:srgbClr val="B1BB51"/>
            </a:fgClr>
            <a:bgClr>
              <a:schemeClr val="bg1"/>
            </a:bgClr>
          </a:pattFill>
          <a:ln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4000"/>
                    <a:lumOff val="56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</p:spPr>
        <p:txBody>
          <a:bodyPr>
            <a:normAutofit/>
          </a:bodyPr>
          <a:lstStyle/>
          <a:p>
            <a:pPr marL="342900" indent="-342900" algn="ctr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SVARBUS DALYKAS! </a:t>
            </a:r>
            <a:b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Ė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ĖS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DAR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ELIUOSE DA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NAI B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Ū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DAVO  GYDOMOSIOS – VAISTIN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Ė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S, </a:t>
            </a:r>
            <a:b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KAD, LIGAI U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ŽPUOLUS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NEREIKT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Ų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EITI TOLI 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Į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PAMI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 Rounded MT Bold" panose="020F0704030504030204" pitchFamily="34" charset="0"/>
              </a:rPr>
              <a:t>Š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 IEŠKOTI 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OLELI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Ų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ARBAT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Ė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LEI.</a:t>
            </a:r>
            <a:endParaRPr lang="en-US" sz="2400" dirty="0">
              <a:solidFill>
                <a:schemeClr val="accent4">
                  <a:lumMod val="75000"/>
                </a:schemeClr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941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B8D18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81DDFB96-F788-0C4A-7C3B-917D0A89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181" y="880115"/>
            <a:ext cx="8100767" cy="5097770"/>
          </a:xfrm>
          <a:pattFill prst="pct80">
            <a:fgClr>
              <a:srgbClr val="B1BB51"/>
            </a:fgClr>
            <a:bgClr>
              <a:schemeClr val="bg1"/>
            </a:bgClr>
          </a:pattFill>
          <a:ln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4000"/>
                    <a:lumOff val="56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</p:spPr>
        <p:txBody>
          <a:bodyPr>
            <a:normAutofit/>
          </a:bodyPr>
          <a:lstStyle/>
          <a:p>
            <a:pPr algn="ctr"/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JEI DAR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Ž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ELIS PILNAS KVAPNI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Ų 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Ė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LELI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Ų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 Rounded MT Bold" panose="020F0704030504030204" pitchFamily="34" charset="0"/>
              </a:rPr>
              <a:t>Š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RAV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Ė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TAS, BE PIKT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Ž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Ų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TADA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VISI 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Ž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INODAVO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br>
              <a:rPr lang="lt-LT" sz="24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TUOSE NAMELIUOSE GYVENA R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Ū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PESTINGA, DARB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 Rounded MT Bold" panose="020F0704030504030204" pitchFamily="34" charset="0"/>
              </a:rPr>
              <a:t>Š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TI, TVARKINGA MERGEL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Ė</a:t>
            </a:r>
            <a:r>
              <a:rPr lang="lt-LT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1576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B8D18F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1DD63-2F0F-E13C-E915-AEFF2B48F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>
            <a:extLst>
              <a:ext uri="{FF2B5EF4-FFF2-40B4-BE49-F238E27FC236}">
                <a16:creationId xmlns:a16="http://schemas.microsoft.com/office/drawing/2014/main" id="{5C6891EF-8012-FA73-ED5D-8CA87BD20783}"/>
              </a:ext>
            </a:extLst>
          </p:cNvPr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1DBA76E-BB6B-632D-D1DA-CB891DB0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181" y="880115"/>
            <a:ext cx="8100767" cy="5097770"/>
          </a:xfrm>
          <a:pattFill prst="pct80">
            <a:fgClr>
              <a:srgbClr val="B1BB51"/>
            </a:fgClr>
            <a:bgClr>
              <a:schemeClr val="bg1"/>
            </a:bgClr>
          </a:pattFill>
          <a:ln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4000"/>
                    <a:lumOff val="56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</p:spPr>
        <p:txBody>
          <a:bodyPr>
            <a:normAutofit/>
          </a:bodyPr>
          <a:lstStyle/>
          <a:p>
            <a:pPr algn="ctr"/>
            <a:r>
              <a:rPr lang="lt-LT" sz="36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Senovinis gėlių d</a:t>
            </a:r>
            <a:r>
              <a:rPr lang="lt-LT" sz="36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arželis </a:t>
            </a:r>
            <a:br>
              <a:rPr lang="lt-LT" sz="36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36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fotografijose</a:t>
            </a:r>
            <a:b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4504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B8D18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86AE36FA-B2FE-62D9-2285-D633C0C97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555" y="75414"/>
            <a:ext cx="8691553" cy="678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920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8D1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B063CA5B-85DD-80E8-1D9D-BFF48312A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21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8BF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423B09EB-9553-8B2F-34BE-72CAC4295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713" y="888249"/>
            <a:ext cx="6787299" cy="4871527"/>
          </a:xfrm>
          <a:pattFill prst="pct30">
            <a:fgClr>
              <a:srgbClr val="B1BB51"/>
            </a:fgClr>
            <a:bgClr>
              <a:srgbClr val="B8D18F"/>
            </a:bgClr>
          </a:pattFill>
        </p:spPr>
        <p:txBody>
          <a:bodyPr/>
          <a:lstStyle/>
          <a:p>
            <a:r>
              <a:rPr lang="lt-LT" dirty="0"/>
              <a:t>      Žemaičių darželiai</a:t>
            </a:r>
            <a:endParaRPr lang="en-US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E89DECA2-2996-CC4E-017C-8309147E8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51" y="0"/>
            <a:ext cx="10351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235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8BF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2CD49946-FBBF-4A4D-CA00-EA212B629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80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phere">
          <a:fgClr>
            <a:srgbClr val="B8BF73"/>
          </a:fgClr>
          <a:bgClr>
            <a:srgbClr val="B1BB5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7F6FF2F4-0A08-C84E-82CC-E2FE83BCC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7390"/>
            <a:ext cx="9144000" cy="641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772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1B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E7230DE7-EA00-6B18-5C81-BA9C914A1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92" y="443061"/>
            <a:ext cx="9866762" cy="615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2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phere">
          <a:fgClr>
            <a:schemeClr val="bg2">
              <a:lumMod val="50000"/>
            </a:schemeClr>
          </a:fgClr>
          <a:bgClr>
            <a:srgbClr val="ABAD5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o vietos rezervavimo ženklas 11">
            <a:extLst>
              <a:ext uri="{FF2B5EF4-FFF2-40B4-BE49-F238E27FC236}">
                <a16:creationId xmlns:a16="http://schemas.microsoft.com/office/drawing/2014/main" id="{BF626044-182B-E8A4-B30B-E63B3C23969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1071224" y="189485"/>
            <a:ext cx="10659152" cy="6174230"/>
          </a:xfrm>
          <a:pattFill prst="pct10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lt-LT" sz="3200" b="1" dirty="0">
              <a:solidFill>
                <a:srgbClr val="B1BB51"/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endParaRPr lang="lt-LT" sz="3200" b="1" dirty="0">
              <a:solidFill>
                <a:srgbClr val="8BAA62"/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lt-LT" sz="2800" dirty="0">
                <a:solidFill>
                  <a:srgbClr val="8BAA62"/>
                </a:solidFill>
                <a:latin typeface="Arial Rounded MT Bold" panose="020F0704030504030204" pitchFamily="34" charset="0"/>
              </a:rPr>
              <a:t>Kovo 19 diena – Pempės diena. Tą dieną </a:t>
            </a:r>
          </a:p>
          <a:p>
            <a:pPr marL="0" indent="0" algn="ctr">
              <a:buNone/>
            </a:pPr>
            <a:r>
              <a:rPr lang="lt-LT" sz="2800" dirty="0">
                <a:solidFill>
                  <a:srgbClr val="8BAA62"/>
                </a:solidFill>
                <a:latin typeface="Arial Rounded MT Bold" panose="020F0704030504030204" pitchFamily="34" charset="0"/>
              </a:rPr>
              <a:t>mergelės išeidavo apžiūrėti savo darželio lysvių </a:t>
            </a:r>
          </a:p>
          <a:p>
            <a:pPr marL="0" indent="0" algn="ctr">
              <a:buNone/>
            </a:pPr>
            <a:r>
              <a:rPr lang="lt-LT" sz="2800" dirty="0">
                <a:solidFill>
                  <a:srgbClr val="8BAA62"/>
                </a:solidFill>
                <a:latin typeface="Arial Rounded MT Bold" panose="020F0704030504030204" pitchFamily="34" charset="0"/>
              </a:rPr>
              <a:t>prie namo.</a:t>
            </a:r>
          </a:p>
          <a:p>
            <a:pPr marL="0" indent="0" algn="ctr">
              <a:buNone/>
            </a:pPr>
            <a:endParaRPr lang="lt-LT" sz="3200" b="1" dirty="0">
              <a:solidFill>
                <a:srgbClr val="B1BB51"/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lt-LT" sz="3200" b="1" dirty="0">
                <a:solidFill>
                  <a:srgbClr val="B1BB51"/>
                </a:solidFill>
                <a:latin typeface="Arial Rounded MT Bold" panose="020F0704030504030204" pitchFamily="34" charset="0"/>
              </a:rPr>
              <a:t> </a:t>
            </a:r>
            <a:endParaRPr lang="en-US" sz="3200" b="1" dirty="0">
              <a:solidFill>
                <a:srgbClr val="B1BB5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AutoShape 2" descr="Perki seną sodybą – sodink etnografinį gėlyną. Dar ir kvepiantį! - Vintažo  Ženklai">
            <a:extLst>
              <a:ext uri="{FF2B5EF4-FFF2-40B4-BE49-F238E27FC236}">
                <a16:creationId xmlns:a16="http://schemas.microsoft.com/office/drawing/2014/main" id="{C4A55B36-70A0-98CE-2A0D-759B14F6FA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Lietuviško darželio istorija | Ūkininko patarėjas">
            <a:extLst>
              <a:ext uri="{FF2B5EF4-FFF2-40B4-BE49-F238E27FC236}">
                <a16:creationId xmlns:a16="http://schemas.microsoft.com/office/drawing/2014/main" id="{633E4C86-77BC-607F-8211-2876A7031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2" y="400069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Paprastoji pempė">
            <a:extLst>
              <a:ext uri="{FF2B5EF4-FFF2-40B4-BE49-F238E27FC236}">
                <a16:creationId xmlns:a16="http://schemas.microsoft.com/office/drawing/2014/main" id="{D0B21BA7-DFCE-FA39-7DE1-68DDCB1929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Paukščiai spalvinimui 🦜 – PEPE.LT">
            <a:extLst>
              <a:ext uri="{FF2B5EF4-FFF2-40B4-BE49-F238E27FC236}">
                <a16:creationId xmlns:a16="http://schemas.microsoft.com/office/drawing/2014/main" id="{2BD6C6ED-0A8C-C0B8-63A2-729B6334F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958" y="942409"/>
            <a:ext cx="1775684" cy="163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Gėlės spalvinimui 🌷🌻 – PEPE.LT">
            <a:extLst>
              <a:ext uri="{FF2B5EF4-FFF2-40B4-BE49-F238E27FC236}">
                <a16:creationId xmlns:a16="http://schemas.microsoft.com/office/drawing/2014/main" id="{F28BE2D4-1A19-8B5E-9921-A62570834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938" y="4031187"/>
            <a:ext cx="1504220" cy="147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emokamos gėlės spalvinti vaikams, atsisiųsti nemokamą iliustraciją,  nemokamą iliustraciją - Kita">
            <a:extLst>
              <a:ext uri="{FF2B5EF4-FFF2-40B4-BE49-F238E27FC236}">
                <a16:creationId xmlns:a16="http://schemas.microsoft.com/office/drawing/2014/main" id="{92F2369A-9153-45F5-96E9-85D2CD91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602" y="4000691"/>
            <a:ext cx="1423447" cy="15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839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80">
          <a:fgClr>
            <a:srgbClr val="B1BB5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E9F22619-8C65-AC1C-9F54-B60F24BC0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508" y="631596"/>
            <a:ext cx="8785782" cy="537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932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80">
          <a:fgClr>
            <a:srgbClr val="B1BB5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066980" y="5176182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361A813A-CCEE-F6D2-524B-BA03EAED1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435" y="433633"/>
            <a:ext cx="8927183" cy="603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131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70">
          <a:fgClr>
            <a:srgbClr val="B8BF73"/>
          </a:fgClr>
          <a:bgClr>
            <a:srgbClr val="B1BB5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6C0C4AFD-9735-0E5A-2059-7CBBB55CC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13" y="292231"/>
            <a:ext cx="9171174" cy="632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195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70">
          <a:fgClr>
            <a:srgbClr val="B8BF73"/>
          </a:fgClr>
          <a:bgClr>
            <a:srgbClr val="B1BB5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2" name="Picture 51" descr="C:\Users\Studija\AppData\Local\Microsoft\Windows\INetCache\Content.MSO\E25627BB.tmp">
            <a:extLst>
              <a:ext uri="{FF2B5EF4-FFF2-40B4-BE49-F238E27FC236}">
                <a16:creationId xmlns:a16="http://schemas.microsoft.com/office/drawing/2014/main" id="{FD03D490-9C9C-67F3-0E3F-F7E08BE7F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20" y="2007909"/>
            <a:ext cx="5401560" cy="3101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7926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70">
          <a:fgClr>
            <a:srgbClr val="B8BF73"/>
          </a:fgClr>
          <a:bgClr>
            <a:srgbClr val="B1BB5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5CFA12E1-A8E1-5998-D012-D95D481B9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57" y="226244"/>
            <a:ext cx="6570481" cy="635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339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70">
          <a:fgClr>
            <a:srgbClr val="B8BF73"/>
          </a:fgClr>
          <a:bgClr>
            <a:srgbClr val="B1BB5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53173" y="4108823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2" name="Graphic 55" descr="Butterfly">
            <a:extLst>
              <a:ext uri="{FF2B5EF4-FFF2-40B4-BE49-F238E27FC236}">
                <a16:creationId xmlns:a16="http://schemas.microsoft.com/office/drawing/2014/main" id="{27E4393F-CB58-E1A6-6BF8-417A1C20E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85800" cy="784860"/>
          </a:xfrm>
          <a:prstGeom prst="rect">
            <a:avLst/>
          </a:prstGeom>
        </p:spPr>
      </p:pic>
      <p:pic>
        <p:nvPicPr>
          <p:cNvPr id="3" name="Graphic 56" descr="Butterfly">
            <a:extLst>
              <a:ext uri="{FF2B5EF4-FFF2-40B4-BE49-F238E27FC236}">
                <a16:creationId xmlns:a16="http://schemas.microsoft.com/office/drawing/2014/main" id="{DB57752E-7A6A-4FEC-7E55-D3785B2FA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85800" cy="784860"/>
          </a:xfrm>
          <a:prstGeom prst="rect">
            <a:avLst/>
          </a:prstGeom>
        </p:spPr>
      </p:pic>
      <p:pic>
        <p:nvPicPr>
          <p:cNvPr id="5" name="Graphic 57" descr="Butterfly">
            <a:extLst>
              <a:ext uri="{FF2B5EF4-FFF2-40B4-BE49-F238E27FC236}">
                <a16:creationId xmlns:a16="http://schemas.microsoft.com/office/drawing/2014/main" id="{0785971D-8EDC-6C29-29B6-1B7852B0C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85800" cy="78486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67B44BC-8198-09CF-535E-F3E1F982A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00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DF8434-8C8D-1A04-9BB3-F2DE1834094F}"/>
              </a:ext>
            </a:extLst>
          </p:cNvPr>
          <p:cNvSpPr txBox="1"/>
          <p:nvPr/>
        </p:nvSpPr>
        <p:spPr>
          <a:xfrm>
            <a:off x="2726704" y="1479201"/>
            <a:ext cx="6094428" cy="4524315"/>
          </a:xfrm>
          <a:prstGeom prst="rect">
            <a:avLst/>
          </a:prstGeom>
          <a:pattFill prst="pct5">
            <a:fgClr>
              <a:srgbClr val="B8BF73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t-LT" altLang="en-US" sz="3200" b="0" i="0" u="none" strike="noStrike" cap="none" normalizeH="0" baseline="0" dirty="0">
              <a:ln>
                <a:noFill/>
              </a:ln>
              <a:solidFill>
                <a:srgbClr val="9BBB59"/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lt-LT" altLang="en-US" sz="3200" dirty="0">
                <a:solidFill>
                  <a:srgbClr val="9BBB59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TAIGI, KAIP PASTEBĖJOME, KAD – </a:t>
            </a:r>
            <a:r>
              <a:rPr kumimoji="0" lang="lt-LT" altLang="en-US" sz="3200" b="0" i="0" u="none" strike="noStrike" cap="none" normalizeH="0" baseline="0" dirty="0">
                <a:ln>
                  <a:noFill/>
                </a:ln>
                <a:solidFill>
                  <a:srgbClr val="9BBB59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SENOVINIO DAR</a:t>
            </a:r>
            <a:r>
              <a:rPr kumimoji="0" lang="lt-LT" altLang="en-US" sz="3200" b="0" i="0" u="none" strike="noStrike" cap="none" normalizeH="0" baseline="0" dirty="0">
                <a:ln>
                  <a:noFill/>
                </a:ln>
                <a:solidFill>
                  <a:srgbClr val="9BBB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</a:t>
            </a:r>
            <a:r>
              <a:rPr kumimoji="0" lang="lt-LT" altLang="en-US" sz="3200" b="0" i="0" u="none" strike="noStrike" cap="none" normalizeH="0" baseline="0" dirty="0">
                <a:ln>
                  <a:noFill/>
                </a:ln>
                <a:solidFill>
                  <a:srgbClr val="9BBB59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ELIO LYSVEL</a:t>
            </a:r>
            <a:r>
              <a:rPr kumimoji="0" lang="lt-LT" altLang="en-US" sz="3200" b="0" i="0" u="none" strike="noStrike" cap="none" normalizeH="0" baseline="0" dirty="0">
                <a:ln>
                  <a:noFill/>
                </a:ln>
                <a:solidFill>
                  <a:srgbClr val="9BBB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Ė</a:t>
            </a:r>
            <a:r>
              <a:rPr kumimoji="0" lang="lt-LT" altLang="en-US" sz="3200" b="0" i="0" u="none" strike="noStrike" cap="none" normalizeH="0" baseline="0" dirty="0">
                <a:ln>
                  <a:noFill/>
                </a:ln>
                <a:solidFill>
                  <a:srgbClr val="9BBB59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DA</a:t>
            </a:r>
            <a:r>
              <a:rPr kumimoji="0" lang="lt-LT" altLang="en-US" sz="3200" b="0" i="0" u="none" strike="noStrike" cap="none" normalizeH="0" baseline="0" dirty="0">
                <a:ln>
                  <a:noFill/>
                </a:ln>
                <a:solidFill>
                  <a:srgbClr val="9BBB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</a:t>
            </a:r>
            <a:r>
              <a:rPr kumimoji="0" lang="lt-LT" altLang="en-US" sz="3200" b="0" i="0" u="none" strike="noStrike" cap="none" normalizeH="0" baseline="0" dirty="0">
                <a:ln>
                  <a:noFill/>
                </a:ln>
                <a:solidFill>
                  <a:srgbClr val="9BBB59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NIAUSIAI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t-LT" altLang="en-US" sz="3200" b="0" i="0" u="none" strike="noStrike" cap="none" normalizeH="0" baseline="0" dirty="0">
                <a:ln>
                  <a:noFill/>
                </a:ln>
                <a:solidFill>
                  <a:srgbClr val="9BBB59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lt-LT" altLang="en-US" sz="3200" b="0" i="0" u="none" strike="noStrike" cap="none" normalizeH="0" baseline="0" dirty="0">
                <a:ln>
                  <a:noFill/>
                </a:ln>
                <a:solidFill>
                  <a:srgbClr val="9BBB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Ū</a:t>
            </a:r>
            <a:r>
              <a:rPr kumimoji="0" lang="lt-LT" altLang="en-US" sz="3200" b="0" i="0" u="none" strike="noStrike" cap="none" normalizeH="0" baseline="0" dirty="0">
                <a:ln>
                  <a:noFill/>
                </a:ln>
                <a:solidFill>
                  <a:srgbClr val="9BBB59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DAVO SUPILTOS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t-LT" altLang="en-US" sz="3200" b="0" i="0" u="none" strike="noStrike" cap="none" normalizeH="0" baseline="0" dirty="0">
                <a:ln>
                  <a:noFill/>
                </a:ln>
                <a:solidFill>
                  <a:srgbClr val="9BBB59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RATO ARBA KVADRATO FORMA.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084319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70">
          <a:fgClr>
            <a:srgbClr val="B8BF73"/>
          </a:fgClr>
          <a:bgClr>
            <a:srgbClr val="B1BB5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" name="Pavadinimas 2">
            <a:extLst>
              <a:ext uri="{FF2B5EF4-FFF2-40B4-BE49-F238E27FC236}">
                <a16:creationId xmlns:a16="http://schemas.microsoft.com/office/drawing/2014/main" id="{249055B7-400D-64E4-D4B5-EF36EE255A33}"/>
              </a:ext>
            </a:extLst>
          </p:cNvPr>
          <p:cNvSpPr txBox="1">
            <a:spLocks/>
          </p:cNvSpPr>
          <p:nvPr/>
        </p:nvSpPr>
        <p:spPr>
          <a:xfrm>
            <a:off x="1913642" y="1321883"/>
            <a:ext cx="8050490" cy="4600800"/>
          </a:xfrm>
          <a:prstGeom prst="rect">
            <a:avLst/>
          </a:prstGeom>
          <a:pattFill prst="pct5">
            <a:fgClr>
              <a:srgbClr val="B1BB5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buFont typeface="Wingdings" panose="05000000000000000000" pitchFamily="2" charset="2"/>
              <a:buChar char="Ø"/>
            </a:pPr>
            <a:endParaRPr lang="lt-LT" sz="2800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endParaRPr lang="lt-LT" sz="2800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lt-LT" sz="28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KARTAIS, G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ĖLIŲ 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</a:t>
            </a:r>
            <a:r>
              <a:rPr lang="lt-LT" sz="28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ŽELIS ATRODYDAVO IR ŠTAI TAIP NUOSTABIAI. GALIMA IR PASAKAITĘ SUGALVOTI APIE ŠIO NAMELIO GYVENTOJUS.</a:t>
            </a:r>
            <a:br>
              <a:rPr lang="lt-LT" sz="28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lt-LT" sz="28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b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4055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70">
          <a:fgClr>
            <a:srgbClr val="B1BB5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A3031A63-1A3B-4837-6F7B-F3D5E8F8A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130" y="476332"/>
            <a:ext cx="7620000" cy="5895975"/>
          </a:xfrm>
          <a:prstGeom prst="rect">
            <a:avLst/>
          </a:prstGeom>
        </p:spPr>
      </p:pic>
      <p:sp>
        <p:nvSpPr>
          <p:cNvPr id="13" name="Pavadinimas 12">
            <a:extLst>
              <a:ext uri="{FF2B5EF4-FFF2-40B4-BE49-F238E27FC236}">
                <a16:creationId xmlns:a16="http://schemas.microsoft.com/office/drawing/2014/main" id="{64E51248-80E9-A573-99BC-6360C4F82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23" y="1039079"/>
            <a:ext cx="2946960" cy="4600800"/>
          </a:xfrm>
          <a:pattFill prst="dotDmnd">
            <a:fgClr>
              <a:srgbClr val="B1BB5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lt-LT" sz="36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Lietuvaitės gėlių darželis. </a:t>
            </a:r>
            <a:r>
              <a:rPr lang="lt-LT" sz="24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Fotografuota 1929 metais.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851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70">
          <a:fgClr>
            <a:srgbClr val="B1BB5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E19390C5-A353-08C5-AAE5-54EA505DFF7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704335" y="2084611"/>
            <a:ext cx="10783330" cy="2591505"/>
          </a:xfrm>
          <a:pattFill prst="pct90">
            <a:fgClr>
              <a:srgbClr val="B1BB5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>
              <a:solidFill>
                <a:srgbClr val="28642F"/>
              </a:solidFill>
              <a:effectLst/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3200" dirty="0">
                <a:solidFill>
                  <a:srgbClr val="28642F"/>
                </a:solidFill>
                <a:latin typeface="Arial Rounded MT Bold" panose="020F0704030504030204" pitchFamily="34" charset="0"/>
              </a:rPr>
              <a:t>            </a:t>
            </a:r>
            <a:r>
              <a:rPr lang="lt-LT" sz="3200" dirty="0" err="1">
                <a:solidFill>
                  <a:srgbClr val="28642F"/>
                </a:solidFill>
                <a:latin typeface="Arial Rounded MT Bold" panose="020F0704030504030204" pitchFamily="34" charset="0"/>
              </a:rPr>
              <a:t>Žaliašūbis</a:t>
            </a:r>
            <a:r>
              <a:rPr lang="lt-LT" sz="3200" dirty="0">
                <a:solidFill>
                  <a:srgbClr val="28642F"/>
                </a:solidFill>
                <a:latin typeface="Arial Rounded MT Bold" panose="020F0704030504030204" pitchFamily="34" charset="0"/>
              </a:rPr>
              <a:t>, </a:t>
            </a:r>
            <a:r>
              <a:rPr lang="lt-LT" sz="3200" dirty="0" err="1">
                <a:solidFill>
                  <a:srgbClr val="28642F"/>
                </a:solidFill>
                <a:latin typeface="Arial Rounded MT Bold" panose="020F0704030504030204" pitchFamily="34" charset="0"/>
              </a:rPr>
              <a:t>trumparūbis</a:t>
            </a:r>
            <a:r>
              <a:rPr lang="lt-LT" sz="3200" dirty="0">
                <a:solidFill>
                  <a:srgbClr val="28642F"/>
                </a:solidFill>
                <a:latin typeface="Arial Rounded MT Bold" panose="020F0704030504030204" pitchFamily="34" charset="0"/>
              </a:rPr>
              <a:t> pro tvorą žiūri</a:t>
            </a:r>
            <a:r>
              <a:rPr lang="lt-LT" sz="3200" dirty="0">
                <a:solidFill>
                  <a:srgbClr val="28642F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 Kas?</a:t>
            </a:r>
          </a:p>
          <a:p>
            <a:r>
              <a:rPr lang="lt-LT" sz="3200" dirty="0">
                <a:solidFill>
                  <a:srgbClr val="28642F"/>
                </a:solidFill>
                <a:latin typeface="Arial Rounded MT Bold" panose="020F0704030504030204" pitchFamily="34" charset="0"/>
              </a:rPr>
              <a:t> </a:t>
            </a:r>
            <a:endParaRPr lang="en-US" sz="3200" dirty="0">
              <a:solidFill>
                <a:srgbClr val="28642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3495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70">
          <a:fgClr>
            <a:srgbClr val="B1BB5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E19390C5-A353-08C5-AAE5-54EA505DFF7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704335" y="829559"/>
            <a:ext cx="10783330" cy="5109328"/>
          </a:xfrm>
          <a:pattFill prst="pct90">
            <a:fgClr>
              <a:srgbClr val="B1BB5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lt-LT" sz="3200" dirty="0">
              <a:solidFill>
                <a:srgbClr val="28642F"/>
              </a:solidFill>
              <a:latin typeface="Arial Rounded MT Bold" panose="020F0704030504030204" pitchFamily="34" charset="0"/>
              <a:sym typeface="Wingdings" panose="05000000000000000000" pitchFamily="2" charset="2"/>
            </a:endParaRPr>
          </a:p>
          <a:p>
            <a:r>
              <a:rPr lang="lt-LT" sz="3200" dirty="0">
                <a:solidFill>
                  <a:srgbClr val="28642F"/>
                </a:solidFill>
                <a:latin typeface="Arial Rounded MT Bold" panose="020F0704030504030204" pitchFamily="34" charset="0"/>
              </a:rPr>
              <a:t> </a:t>
            </a:r>
            <a:endParaRPr lang="en-US" sz="3200" dirty="0">
              <a:solidFill>
                <a:srgbClr val="28642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3883AA2-0E57-41A0-2C32-6E906945A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28775"/>
            <a:ext cx="48768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891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A1CFE104-03A2-3EFD-43F0-86CF447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35" y="1159496"/>
            <a:ext cx="10878532" cy="5052767"/>
          </a:xfrm>
        </p:spPr>
        <p:txBody>
          <a:bodyPr/>
          <a:lstStyle/>
          <a:p>
            <a:pPr algn="ctr"/>
            <a:r>
              <a:rPr lang="lt-LT" dirty="0">
                <a:solidFill>
                  <a:srgbClr val="B8D18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Senoviniai gėlių pavadinimai </a:t>
            </a:r>
            <a:br>
              <a:rPr lang="lt-LT" dirty="0">
                <a:solidFill>
                  <a:srgbClr val="B8D18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lt-LT" dirty="0">
                <a:solidFill>
                  <a:srgbClr val="B8D18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mįslėse. Atspėkite juos!</a:t>
            </a:r>
            <a:endParaRPr lang="en-US" dirty="0">
              <a:solidFill>
                <a:srgbClr val="B8D18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Grafinis elementas 3" descr="Owl with solid fill">
            <a:extLst>
              <a:ext uri="{FF2B5EF4-FFF2-40B4-BE49-F238E27FC236}">
                <a16:creationId xmlns:a16="http://schemas.microsoft.com/office/drawing/2014/main" id="{760E977E-8CC6-3589-5366-66D0160B3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16355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241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70">
          <a:fgClr>
            <a:srgbClr val="B1BB5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E19390C5-A353-08C5-AAE5-54EA505DFF7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704335" y="829559"/>
            <a:ext cx="10783330" cy="5109328"/>
          </a:xfrm>
          <a:pattFill prst="pct90">
            <a:fgClr>
              <a:srgbClr val="B1BB5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/>
            <a:r>
              <a:rPr lang="lt-LT" sz="3200" dirty="0">
                <a:solidFill>
                  <a:srgbClr val="28642F"/>
                </a:solidFill>
                <a:latin typeface="Arial Rounded MT Bold" panose="020F0704030504030204" pitchFamily="34" charset="0"/>
              </a:rPr>
              <a:t> </a:t>
            </a:r>
            <a:r>
              <a:rPr lang="lt-LT" sz="3200" i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Mažoji užduotėlė:</a:t>
            </a:r>
            <a:r>
              <a:rPr lang="lt-LT" sz="3200" dirty="0">
                <a:solidFill>
                  <a:srgbClr val="28642F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ctr"/>
            <a:r>
              <a:rPr lang="lt-LT" sz="3200" dirty="0">
                <a:solidFill>
                  <a:srgbClr val="28642F"/>
                </a:solidFill>
                <a:latin typeface="Arial Rounded MT Bold" panose="020F0704030504030204" pitchFamily="34" charset="0"/>
              </a:rPr>
              <a:t>Nupieškite patį gražiausią ir labiausiai patikusį gėlių darželį. Pasistenkite atkartoti pačią jums įdomiausią darželio senovinę formą.</a:t>
            </a:r>
            <a:endParaRPr lang="en-US" sz="3200" dirty="0">
              <a:solidFill>
                <a:srgbClr val="28642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6385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70">
          <a:fgClr>
            <a:srgbClr val="B1BB5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E19390C5-A353-08C5-AAE5-54EA505DFF7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42274" y="659876"/>
            <a:ext cx="11392060" cy="5109328"/>
          </a:xfrm>
          <a:pattFill prst="pct90">
            <a:fgClr>
              <a:srgbClr val="B1BB51"/>
            </a:fgClr>
            <a:bgClr>
              <a:schemeClr val="bg1"/>
            </a:bgClr>
          </a:pattFill>
          <a:effectLst>
            <a:softEdge rad="241300"/>
          </a:effectLst>
        </p:spPr>
        <p:txBody>
          <a:bodyPr>
            <a:normAutofit fontScale="92500" lnSpcReduction="2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lt-LT" sz="3200" dirty="0">
              <a:solidFill>
                <a:srgbClr val="28642F"/>
              </a:solidFill>
              <a:latin typeface="Arial Rounded MT Bold" panose="020F0704030504030204" pitchFamily="34" charset="0"/>
              <a:sym typeface="Wingdings" panose="05000000000000000000" pitchFamily="2" charset="2"/>
            </a:endParaRPr>
          </a:p>
          <a:p>
            <a:r>
              <a:rPr lang="lt-LT" sz="3200" dirty="0">
                <a:solidFill>
                  <a:srgbClr val="28642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</a:p>
          <a:p>
            <a:r>
              <a:rPr lang="lt-LT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   </a:t>
            </a:r>
            <a:r>
              <a:rPr lang="en-US" sz="2700" b="1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Sėdi</a:t>
            </a:r>
            <a:r>
              <a:rPr lang="en-US" sz="2700" b="1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b="1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braliukai</a:t>
            </a:r>
            <a:r>
              <a:rPr lang="en-US" sz="2700" b="1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b="1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žirnių</a:t>
            </a:r>
            <a:r>
              <a:rPr lang="en-US" sz="2700" b="1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b="1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vainiki</a:t>
            </a:r>
            <a:endParaRPr lang="en-US" sz="2700" b="1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</a:p>
          <a:p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1.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Sėdi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braliukai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žirnių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vainiki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,</a:t>
            </a:r>
          </a:p>
          <a:p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  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Sėdi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braliukai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žirnių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vainiki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.</a:t>
            </a:r>
          </a:p>
          <a:p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   Tu,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braliukai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, kas tau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tink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, kas tau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tink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, kas tau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tink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,</a:t>
            </a:r>
          </a:p>
          <a:p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   Sava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vieton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pasodink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,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pasodink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,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pasodink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.</a:t>
            </a:r>
          </a:p>
          <a:p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</a:p>
          <a:p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2.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Sėdi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sesutes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rūtų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vainiki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,</a:t>
            </a:r>
          </a:p>
          <a:p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  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Sėdi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sesutes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rūtų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vainiki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.</a:t>
            </a:r>
          </a:p>
          <a:p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   Tu,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sesute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, kas tau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tink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, kas tau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tink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, kas tau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tink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,</a:t>
            </a:r>
          </a:p>
          <a:p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   Sava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vieton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pasodink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,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pasodink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,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pasodink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.</a:t>
            </a:r>
          </a:p>
          <a:p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</a:p>
          <a:p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</a:p>
          <a:p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[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Parodė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Teresė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Gimžauskienė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, g. 1909 m.,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gyv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.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Tolimėnų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k.,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Salako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apyl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., </a:t>
            </a:r>
            <a:r>
              <a:rPr lang="lt-LT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 </a:t>
            </a:r>
            <a:r>
              <a:rPr lang="en-US" sz="2700" kern="150" dirty="0" err="1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Zarasų</a:t>
            </a:r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aps.]</a:t>
            </a:r>
          </a:p>
          <a:p>
            <a:r>
              <a:rPr lang="en-US" sz="27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</a:p>
          <a:p>
            <a:pPr algn="ctr"/>
            <a:endParaRPr lang="en-US" sz="3200" dirty="0">
              <a:solidFill>
                <a:srgbClr val="28642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aveikslėlis 1">
            <a:extLst>
              <a:ext uri="{FF2B5EF4-FFF2-40B4-BE49-F238E27FC236}">
                <a16:creationId xmlns:a16="http://schemas.microsoft.com/office/drawing/2014/main" id="{D96EE236-1249-6675-0B08-107BF0BBE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saturation sat="33000"/>
                    </a14:imgEffect>
                    <a14:imgEffect>
                      <a14:brightnessContrast bright="14000" contrast="53000"/>
                    </a14:imgEffect>
                  </a14:imgLayer>
                </a14:imgProps>
              </a:ext>
            </a:extLst>
          </a:blip>
          <a:srcRect l="726" t="-2481" r="726" b="-2481"/>
          <a:stretch/>
        </p:blipFill>
        <p:spPr>
          <a:xfrm>
            <a:off x="7648762" y="1088796"/>
            <a:ext cx="3239197" cy="2870462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0501786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70">
          <a:fgClr>
            <a:srgbClr val="B1BB5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E19390C5-A353-08C5-AAE5-54EA505DFF7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704335" y="1058199"/>
            <a:ext cx="10783330" cy="5109328"/>
          </a:xfrm>
          <a:pattFill prst="pct90">
            <a:fgClr>
              <a:srgbClr val="B1BB5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t-LT" sz="3200" dirty="0">
                <a:solidFill>
                  <a:srgbClr val="28642F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      </a:t>
            </a:r>
          </a:p>
        </p:txBody>
      </p:sp>
      <p:pic>
        <p:nvPicPr>
          <p:cNvPr id="2" name="Graphic 83" descr="Ladybug">
            <a:extLst>
              <a:ext uri="{FF2B5EF4-FFF2-40B4-BE49-F238E27FC236}">
                <a16:creationId xmlns:a16="http://schemas.microsoft.com/office/drawing/2014/main" id="{162DF80F-FAD0-1E79-8497-B4ABE9B8B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3016" y="3250880"/>
            <a:ext cx="914400" cy="914400"/>
          </a:xfrm>
          <a:prstGeom prst="rect">
            <a:avLst/>
          </a:prstGeom>
        </p:spPr>
      </p:pic>
      <p:pic>
        <p:nvPicPr>
          <p:cNvPr id="4" name="Graphic 84" descr="Grasshopper">
            <a:extLst>
              <a:ext uri="{FF2B5EF4-FFF2-40B4-BE49-F238E27FC236}">
                <a16:creationId xmlns:a16="http://schemas.microsoft.com/office/drawing/2014/main" id="{554E09A8-05C9-9AC1-92E7-9F4B4A112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21116" y="3239780"/>
            <a:ext cx="914400" cy="914400"/>
          </a:xfrm>
          <a:prstGeom prst="rect">
            <a:avLst/>
          </a:prstGeom>
        </p:spPr>
      </p:pic>
      <p:pic>
        <p:nvPicPr>
          <p:cNvPr id="5" name="Graphic 85" descr="Butterfly">
            <a:extLst>
              <a:ext uri="{FF2B5EF4-FFF2-40B4-BE49-F238E27FC236}">
                <a16:creationId xmlns:a16="http://schemas.microsoft.com/office/drawing/2014/main" id="{0862456F-90E8-322D-69F9-B220EA1C2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3524" y="3268785"/>
            <a:ext cx="914400" cy="914400"/>
          </a:xfrm>
          <a:prstGeom prst="rect">
            <a:avLst/>
          </a:prstGeom>
        </p:spPr>
      </p:pic>
      <p:pic>
        <p:nvPicPr>
          <p:cNvPr id="6" name="Graphic 87" descr="Bee">
            <a:extLst>
              <a:ext uri="{FF2B5EF4-FFF2-40B4-BE49-F238E27FC236}">
                <a16:creationId xmlns:a16="http://schemas.microsoft.com/office/drawing/2014/main" id="{38DACDBC-728C-87B1-9446-89F38AB024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08699" y="32687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490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BA28EB-1E7D-11E3-F411-19224809C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>
            <a:extLst>
              <a:ext uri="{FF2B5EF4-FFF2-40B4-BE49-F238E27FC236}">
                <a16:creationId xmlns:a16="http://schemas.microsoft.com/office/drawing/2014/main" id="{DB4A3484-5C70-607D-E7DE-608101A221EB}"/>
              </a:ext>
            </a:extLst>
          </p:cNvPr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959395D7-05A1-4B7F-E8BF-AB17F22D2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35" y="1159496"/>
            <a:ext cx="10878532" cy="5052767"/>
          </a:xfrm>
        </p:spPr>
        <p:txBody>
          <a:bodyPr/>
          <a:lstStyle/>
          <a:p>
            <a:pPr algn="ctr"/>
            <a:r>
              <a:rPr lang="lt-LT" dirty="0">
                <a:solidFill>
                  <a:srgbClr val="B8D18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Pirmoji mįslė: </a:t>
            </a:r>
            <a:br>
              <a:rPr lang="lt-LT" dirty="0">
                <a:solidFill>
                  <a:srgbClr val="B8D18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lt-LT" dirty="0">
                <a:solidFill>
                  <a:srgbClr val="B8D18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kojytė žalia – galvytė raudona</a:t>
            </a:r>
            <a:br>
              <a:rPr lang="lt-LT" dirty="0">
                <a:solidFill>
                  <a:srgbClr val="B8D18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</a:br>
            <a:r>
              <a:rPr lang="lt-LT" dirty="0">
                <a:solidFill>
                  <a:srgbClr val="B8D18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Kas? </a:t>
            </a:r>
            <a:endParaRPr lang="en-US" dirty="0">
              <a:solidFill>
                <a:srgbClr val="B8D18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Grafinis elementas 3" descr="Owl with solid fill">
            <a:extLst>
              <a:ext uri="{FF2B5EF4-FFF2-40B4-BE49-F238E27FC236}">
                <a16:creationId xmlns:a16="http://schemas.microsoft.com/office/drawing/2014/main" id="{3F0F666E-6202-DA9B-6D2F-256094CB9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9780" y="12160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74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A1CFE104-03A2-3EFD-43F0-86CF447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882" y="1329178"/>
            <a:ext cx="9122004" cy="4741683"/>
          </a:xfrm>
          <a:pattFill prst="pct5">
            <a:fgClr>
              <a:srgbClr val="B2C799"/>
            </a:fgClr>
            <a:bgClr>
              <a:schemeClr val="bg1"/>
            </a:bgClr>
          </a:pattFill>
        </p:spPr>
        <p:txBody>
          <a:bodyPr/>
          <a:lstStyle/>
          <a:p>
            <a:pPr algn="ctr"/>
            <a:r>
              <a:rPr lang="lt-LT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         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G</a:t>
            </a:r>
            <a:r>
              <a:rPr lang="lt-LT" sz="48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-</a:t>
            </a:r>
            <a:r>
              <a:rPr lang="lt-LT" sz="48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-</a:t>
            </a:r>
            <a:r>
              <a:rPr lang="lt-LT" sz="48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-</a:t>
            </a:r>
            <a:r>
              <a:rPr lang="lt-LT" sz="48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ė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69458CE2-FF02-F0C1-5264-CC9D1A526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678" y="2800349"/>
            <a:ext cx="2478061" cy="145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518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B2C799"/>
          </a:fgClr>
          <a:bgClr>
            <a:srgbClr val="B8BF7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4" name="Antrinis pavadinimas 3">
            <a:extLst>
              <a:ext uri="{FF2B5EF4-FFF2-40B4-BE49-F238E27FC236}">
                <a16:creationId xmlns:a16="http://schemas.microsoft.com/office/drawing/2014/main" id="{DE2F7FAE-CFFB-CD41-8B47-019B70A0AD0B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008274" y="868860"/>
            <a:ext cx="10175452" cy="5120280"/>
          </a:xfrm>
          <a:pattFill prst="trellis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pPr marL="0" indent="0" algn="ctr">
              <a:buNone/>
            </a:pPr>
            <a:endParaRPr lang="lt-LT" sz="3600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lt-LT" sz="36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Antroji mįslė:                       </a:t>
            </a:r>
          </a:p>
          <a:p>
            <a:pPr marL="0" indent="0" algn="ctr">
              <a:buNone/>
            </a:pPr>
            <a:r>
              <a:rPr lang="lt-LT" sz="36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Keturlapis,  keturšakis – </a:t>
            </a:r>
          </a:p>
          <a:p>
            <a:pPr marL="0" indent="0" algn="ctr">
              <a:buNone/>
            </a:pPr>
            <a:r>
              <a:rPr lang="lt-LT" sz="36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ant viršūnės saulė teka! </a:t>
            </a:r>
          </a:p>
          <a:p>
            <a:pPr marL="0" indent="0" algn="ctr">
              <a:buNone/>
            </a:pPr>
            <a:r>
              <a:rPr lang="lt-LT" sz="36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Kas?  </a:t>
            </a:r>
          </a:p>
          <a:p>
            <a:pPr marL="0" indent="0">
              <a:buNone/>
            </a:pPr>
            <a:endParaRPr lang="en-US" sz="4000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Grafinis elementas 2" descr="Owl with solid fill">
            <a:extLst>
              <a:ext uri="{FF2B5EF4-FFF2-40B4-BE49-F238E27FC236}">
                <a16:creationId xmlns:a16="http://schemas.microsoft.com/office/drawing/2014/main" id="{BCBC58E1-AFF9-17CC-DF6C-44DF1ACC5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1322" y="15707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490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B8D18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476A15AE-A7F1-7875-2FB7-F1CFCDDA8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43060"/>
            <a:ext cx="10972800" cy="615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414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B8D18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124892" y="4101526"/>
            <a:ext cx="7314840" cy="1083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lt-LT" sz="1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81DDFB96-F788-0C4A-7C3B-917D0A89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181" y="880115"/>
            <a:ext cx="8031637" cy="5097770"/>
          </a:xfrm>
          <a:pattFill prst="pct20">
            <a:fgClr>
              <a:srgbClr val="B8D18F"/>
            </a:fgClr>
            <a:bgClr>
              <a:schemeClr val="bg1"/>
            </a:bgClr>
          </a:pattFill>
          <a:ln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4000"/>
                    <a:lumOff val="56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</p:spPr>
        <p:txBody>
          <a:bodyPr/>
          <a:lstStyle/>
          <a:p>
            <a:pPr algn="ctr"/>
            <a:r>
              <a:rPr lang="lt-LT" sz="5400" dirty="0">
                <a:solidFill>
                  <a:srgbClr val="FF6600"/>
                </a:solidFill>
                <a:latin typeface="Arial Rounded MT Bold" panose="020F0704030504030204" pitchFamily="34" charset="0"/>
              </a:rPr>
              <a:t>J- - - - - - s</a:t>
            </a:r>
            <a:br>
              <a:rPr lang="lt-LT" sz="5400" dirty="0">
                <a:solidFill>
                  <a:srgbClr val="FF66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</a:br>
            <a:r>
              <a:rPr lang="lt-LT" sz="5400" dirty="0">
                <a:solidFill>
                  <a:srgbClr val="9900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    </a:t>
            </a:r>
            <a:endParaRPr lang="en-US" sz="3600" dirty="0">
              <a:solidFill>
                <a:srgbClr val="FF66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7856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TM03457475[[fn=Rėmelis]]</Template>
  <TotalTime>3261</TotalTime>
  <Words>541</Words>
  <Application>Microsoft Office PowerPoint</Application>
  <PresentationFormat>Plačiaekranė</PresentationFormat>
  <Paragraphs>69</Paragraphs>
  <Slides>42</Slides>
  <Notes>0</Notes>
  <HiddenSlides>0</HiddenSlides>
  <MMClips>3</MMClips>
  <ScaleCrop>false</ScaleCrop>
  <HeadingPairs>
    <vt:vector size="6" baseType="variant">
      <vt:variant>
        <vt:lpstr>Naudojami šriftai</vt:lpstr>
      </vt:variant>
      <vt:variant>
        <vt:i4>8</vt:i4>
      </vt:variant>
      <vt:variant>
        <vt:lpstr>Tema</vt:lpstr>
      </vt:variant>
      <vt:variant>
        <vt:i4>2</vt:i4>
      </vt:variant>
      <vt:variant>
        <vt:lpstr>Skaidrių pavadinimai</vt:lpstr>
      </vt:variant>
      <vt:variant>
        <vt:i4>42</vt:i4>
      </vt:variant>
    </vt:vector>
  </HeadingPairs>
  <TitlesOfParts>
    <vt:vector size="52" baseType="lpstr">
      <vt:lpstr>Arial</vt:lpstr>
      <vt:lpstr>Arial Rounded MT Bold</vt:lpstr>
      <vt:lpstr>Calibri</vt:lpstr>
      <vt:lpstr>Corbel</vt:lpstr>
      <vt:lpstr>Symbol</vt:lpstr>
      <vt:lpstr>Times New Roman</vt:lpstr>
      <vt:lpstr>Wingdings</vt:lpstr>
      <vt:lpstr>Wingdings 2</vt:lpstr>
      <vt:lpstr>Office Theme</vt:lpstr>
      <vt:lpstr>Office Theme</vt:lpstr>
      <vt:lpstr>Senoviniai  gėlių darželiai   </vt:lpstr>
      <vt:lpstr>1)  Sakmė iš Dzūkijos (Dainavos) krašto (Mardasavo k. Varėnos r.) </vt:lpstr>
      <vt:lpstr>„PowerPoint“ pateiktis</vt:lpstr>
      <vt:lpstr>Senoviniai gėlių pavadinimai  mįslėse. Atspėkite juos!</vt:lpstr>
      <vt:lpstr>Pirmoji mįslė:  kojytė žalia – galvytė raudona Kas? </vt:lpstr>
      <vt:lpstr>              G - - - - ė</vt:lpstr>
      <vt:lpstr>„PowerPoint“ pateiktis</vt:lpstr>
      <vt:lpstr>„PowerPoint“ pateiktis</vt:lpstr>
      <vt:lpstr>J- - - - - - s     </vt:lpstr>
      <vt:lpstr>  Senoviniai pavadinimai:  jurginis, jurginė,  jeorgija.      </vt:lpstr>
      <vt:lpstr>        Trečioji mįslė:   Rašytinis, karpytinis, šimtalapis, šimtastiebis.   Kas?  </vt:lpstr>
      <vt:lpstr>„PowerPoint“ pateiktis</vt:lpstr>
      <vt:lpstr> R - - a </vt:lpstr>
      <vt:lpstr>R ū t a  Dažnai lietuvių liaudies dainose ir sutartinėse mergelė  rūtelių daržely  vainiką pina ir ant galvelės deda. Mažybiškai dar vadinama –  rūtytėla, rūtela, rūtytė.</vt:lpstr>
      <vt:lpstr> Ketvirtoji mįslė: Turi spyglių, turi dyglių,  išsiskėtęs tartum skėtis.  Kas? </vt:lpstr>
      <vt:lpstr>„PowerPoint“ pateiktis</vt:lpstr>
      <vt:lpstr>?  E- - - - - - s</vt:lpstr>
      <vt:lpstr>Erškėtis  Senoviniai pavadinimai:   radasta, arškėtys, erškėčiakrūmis, erškėtys, erškėtrožė,  erškožė, radastas, rožė.</vt:lpstr>
      <vt:lpstr>Senoviniai gėlių darželiai  ir  jų formos</vt:lpstr>
      <vt:lpstr>DARŽELIO LYSVELES MERGELĖS  APDĖDAVO AKMENĖLIAIS ARBA  APIPINDAVO ŽEMUTĖMIS VYTELIŲ TVORELĖMIS. O KARTAIS APDĖDAVO IR SAMANĖLIŲ VELĖNA. </vt:lpstr>
      <vt:lpstr> SVARBUS DALYKAS!  GĖLĖS DARŽELIUOSE DAŽNAI BŪDAVO  GYDOMOSIOS – VAISTINĖS,  KAD, LIGAI UŽPUOLUS – NEREIKTŲ EITI TOLI Į PAMIŠKES IEŠKOTI ŽOLELIŲ ARBATĖLEI.</vt:lpstr>
      <vt:lpstr>JEI DARŽELIS PILNAS KVAPNIŲ GĖLELIŲ,  IŠRAVĖTAS, BE PIKTŽOLIŲ, TADA VISI ŽINODAVO –  TUOSE NAMELIUOSE GYVENA RŪPESTINGA, DARBŠTI, TVARKINGA MERGELĖ. </vt:lpstr>
      <vt:lpstr>Senovinis gėlių darželis  fotografijose </vt:lpstr>
      <vt:lpstr>„PowerPoint“ pateiktis</vt:lpstr>
      <vt:lpstr>„PowerPoint“ pateiktis</vt:lpstr>
      <vt:lpstr>      Žemaičių darželiai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Lietuvaitės gėlių darželis. Fotografuota 1929 metais.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Etninės kultūros pamokų svarba ir būtinumas pradinėse klasėse:  patirtys, pastebėjimai, susiklosčiusios tradicijos</dc:title>
  <dc:subject/>
  <dc:creator>Vartotojas</dc:creator>
  <dc:description/>
  <cp:lastModifiedBy>J V</cp:lastModifiedBy>
  <cp:revision>355</cp:revision>
  <dcterms:created xsi:type="dcterms:W3CDTF">2018-05-22T12:44:03Z</dcterms:created>
  <dcterms:modified xsi:type="dcterms:W3CDTF">2024-12-16T23:15:16Z</dcterms:modified>
  <dc:language>lt-LT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Plačiaekranė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</vt:i4>
  </property>
</Properties>
</file>